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0"/>
  </p:notesMasterIdLst>
  <p:sldIdLst>
    <p:sldId id="256" r:id="rId2"/>
    <p:sldId id="427" r:id="rId3"/>
    <p:sldId id="303" r:id="rId4"/>
    <p:sldId id="422" r:id="rId5"/>
    <p:sldId id="390" r:id="rId6"/>
    <p:sldId id="397" r:id="rId7"/>
    <p:sldId id="405" r:id="rId8"/>
    <p:sldId id="406" r:id="rId9"/>
    <p:sldId id="423" r:id="rId10"/>
    <p:sldId id="407" r:id="rId11"/>
    <p:sldId id="391" r:id="rId12"/>
    <p:sldId id="408" r:id="rId13"/>
    <p:sldId id="392" r:id="rId14"/>
    <p:sldId id="393" r:id="rId15"/>
    <p:sldId id="415" r:id="rId16"/>
    <p:sldId id="394" r:id="rId17"/>
    <p:sldId id="424" r:id="rId18"/>
    <p:sldId id="417" r:id="rId19"/>
    <p:sldId id="418" r:id="rId20"/>
    <p:sldId id="395" r:id="rId21"/>
    <p:sldId id="396" r:id="rId22"/>
    <p:sldId id="410" r:id="rId23"/>
    <p:sldId id="411" r:id="rId24"/>
    <p:sldId id="412" r:id="rId25"/>
    <p:sldId id="426" r:id="rId26"/>
    <p:sldId id="414" r:id="rId27"/>
    <p:sldId id="409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19" r:id="rId36"/>
    <p:sldId id="420" r:id="rId37"/>
    <p:sldId id="421" r:id="rId38"/>
    <p:sldId id="3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A4692-F444-1443-B56B-CBAAAD93617E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7240E-F60C-3D44-A263-FBE66067B00A}">
      <dgm:prSet phldrT="[Text]"/>
      <dgm:spPr/>
      <dgm:t>
        <a:bodyPr/>
        <a:lstStyle/>
        <a:p>
          <a:r>
            <a:rPr lang="en-US" dirty="0" smtClean="0"/>
            <a:t>Peer comparison</a:t>
          </a:r>
          <a:endParaRPr lang="en-US" dirty="0"/>
        </a:p>
      </dgm:t>
    </dgm:pt>
    <dgm:pt modelId="{9B2E3320-C2CB-5F45-A7B7-663E86E7F249}" type="parTrans" cxnId="{EBEB16DF-177C-FA41-BFB8-A81B8E5E714A}">
      <dgm:prSet/>
      <dgm:spPr/>
      <dgm:t>
        <a:bodyPr/>
        <a:lstStyle/>
        <a:p>
          <a:endParaRPr lang="en-US"/>
        </a:p>
      </dgm:t>
    </dgm:pt>
    <dgm:pt modelId="{8B2A3799-AFD0-3F47-86B3-8A8553268303}" type="sibTrans" cxnId="{EBEB16DF-177C-FA41-BFB8-A81B8E5E714A}">
      <dgm:prSet/>
      <dgm:spPr/>
      <dgm:t>
        <a:bodyPr/>
        <a:lstStyle/>
        <a:p>
          <a:endParaRPr lang="en-US"/>
        </a:p>
      </dgm:t>
    </dgm:pt>
    <dgm:pt modelId="{3370F871-2E63-A242-B5D7-4ABD5D5DE56D}">
      <dgm:prSet/>
      <dgm:spPr/>
      <dgm:t>
        <a:bodyPr/>
        <a:lstStyle/>
        <a:p>
          <a:pPr algn="ctr"/>
          <a:r>
            <a:rPr lang="en-US" dirty="0" smtClean="0"/>
            <a:t>Individual feedback</a:t>
          </a:r>
          <a:endParaRPr lang="en-US" dirty="0"/>
        </a:p>
      </dgm:t>
    </dgm:pt>
    <dgm:pt modelId="{BFD9A9F0-BD92-CE44-A70F-91B8754C99B8}" type="sibTrans" cxnId="{E4A827F9-3285-C04A-982E-C45529C29CDE}">
      <dgm:prSet/>
      <dgm:spPr/>
      <dgm:t>
        <a:bodyPr/>
        <a:lstStyle/>
        <a:p>
          <a:endParaRPr lang="en-US"/>
        </a:p>
      </dgm:t>
    </dgm:pt>
    <dgm:pt modelId="{7FE36BA7-B8E8-2A40-8DE7-E11CAA10225E}" type="parTrans" cxnId="{E4A827F9-3285-C04A-982E-C45529C29CDE}">
      <dgm:prSet/>
      <dgm:spPr/>
      <dgm:t>
        <a:bodyPr/>
        <a:lstStyle/>
        <a:p>
          <a:endParaRPr lang="en-US"/>
        </a:p>
      </dgm:t>
    </dgm:pt>
    <dgm:pt modelId="{CAB6B82C-2553-7C42-BD48-76AC5F30BF11}" type="pres">
      <dgm:prSet presAssocID="{028A4692-F444-1443-B56B-CBAAAD93617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1854F-E222-EC4D-B206-5DC10B2771A5}" type="pres">
      <dgm:prSet presAssocID="{3370F871-2E63-A242-B5D7-4ABD5D5DE56D}" presName="compNode" presStyleCnt="0"/>
      <dgm:spPr/>
    </dgm:pt>
    <dgm:pt modelId="{D8A8D4F1-5625-C345-B481-0388D85BDA96}" type="pres">
      <dgm:prSet presAssocID="{3370F871-2E63-A242-B5D7-4ABD5D5DE56D}" presName="aNode" presStyleLbl="bgShp" presStyleIdx="0" presStyleCnt="2"/>
      <dgm:spPr/>
      <dgm:t>
        <a:bodyPr/>
        <a:lstStyle/>
        <a:p>
          <a:endParaRPr lang="en-US"/>
        </a:p>
      </dgm:t>
    </dgm:pt>
    <dgm:pt modelId="{42F853D0-57D0-F34C-B17C-6593E246BC16}" type="pres">
      <dgm:prSet presAssocID="{3370F871-2E63-A242-B5D7-4ABD5D5DE56D}" presName="textNode" presStyleLbl="bgShp" presStyleIdx="0" presStyleCnt="2"/>
      <dgm:spPr/>
      <dgm:t>
        <a:bodyPr/>
        <a:lstStyle/>
        <a:p>
          <a:endParaRPr lang="en-US"/>
        </a:p>
      </dgm:t>
    </dgm:pt>
    <dgm:pt modelId="{F455260F-A5A9-A448-B4EE-4A69006EBA9B}" type="pres">
      <dgm:prSet presAssocID="{3370F871-2E63-A242-B5D7-4ABD5D5DE56D}" presName="compChildNode" presStyleCnt="0"/>
      <dgm:spPr/>
    </dgm:pt>
    <dgm:pt modelId="{6ED87EAF-4311-724E-AE23-023CAF7B12A8}" type="pres">
      <dgm:prSet presAssocID="{3370F871-2E63-A242-B5D7-4ABD5D5DE56D}" presName="theInnerList" presStyleCnt="0"/>
      <dgm:spPr/>
    </dgm:pt>
    <dgm:pt modelId="{C9F9E120-4587-834E-93B3-9206703FA517}" type="pres">
      <dgm:prSet presAssocID="{3370F871-2E63-A242-B5D7-4ABD5D5DE56D}" presName="aSpace" presStyleCnt="0"/>
      <dgm:spPr/>
    </dgm:pt>
    <dgm:pt modelId="{C279CDC5-B5C9-7D44-945E-F8B590352A93}" type="pres">
      <dgm:prSet presAssocID="{F4B7240E-F60C-3D44-A263-FBE66067B00A}" presName="compNode" presStyleCnt="0"/>
      <dgm:spPr/>
    </dgm:pt>
    <dgm:pt modelId="{49712F42-80BE-374E-9200-D23530616CA3}" type="pres">
      <dgm:prSet presAssocID="{F4B7240E-F60C-3D44-A263-FBE66067B00A}" presName="aNode" presStyleLbl="bgShp" presStyleIdx="1" presStyleCnt="2"/>
      <dgm:spPr/>
      <dgm:t>
        <a:bodyPr/>
        <a:lstStyle/>
        <a:p>
          <a:endParaRPr lang="en-US"/>
        </a:p>
      </dgm:t>
    </dgm:pt>
    <dgm:pt modelId="{198AFF02-7483-024B-AB0F-2A876FCC2820}" type="pres">
      <dgm:prSet presAssocID="{F4B7240E-F60C-3D44-A263-FBE66067B00A}" presName="textNode" presStyleLbl="bgShp" presStyleIdx="1" presStyleCnt="2"/>
      <dgm:spPr/>
      <dgm:t>
        <a:bodyPr/>
        <a:lstStyle/>
        <a:p>
          <a:endParaRPr lang="en-US"/>
        </a:p>
      </dgm:t>
    </dgm:pt>
    <dgm:pt modelId="{28688A6C-66F6-0D4C-8F04-A1F948D3E4BF}" type="pres">
      <dgm:prSet presAssocID="{F4B7240E-F60C-3D44-A263-FBE66067B00A}" presName="compChildNode" presStyleCnt="0"/>
      <dgm:spPr/>
    </dgm:pt>
    <dgm:pt modelId="{CC18C763-CE4B-2848-AC8E-1DF389730CA7}" type="pres">
      <dgm:prSet presAssocID="{F4B7240E-F60C-3D44-A263-FBE66067B00A}" presName="theInnerList" presStyleCnt="0"/>
      <dgm:spPr/>
    </dgm:pt>
  </dgm:ptLst>
  <dgm:cxnLst>
    <dgm:cxn modelId="{042FD6BC-C8B4-4023-ABBF-E1C4442CBE51}" type="presOf" srcId="{028A4692-F444-1443-B56B-CBAAAD93617E}" destId="{CAB6B82C-2553-7C42-BD48-76AC5F30BF11}" srcOrd="0" destOrd="0" presId="urn:microsoft.com/office/officeart/2005/8/layout/lProcess2"/>
    <dgm:cxn modelId="{E4A827F9-3285-C04A-982E-C45529C29CDE}" srcId="{028A4692-F444-1443-B56B-CBAAAD93617E}" destId="{3370F871-2E63-A242-B5D7-4ABD5D5DE56D}" srcOrd="0" destOrd="0" parTransId="{7FE36BA7-B8E8-2A40-8DE7-E11CAA10225E}" sibTransId="{BFD9A9F0-BD92-CE44-A70F-91B8754C99B8}"/>
    <dgm:cxn modelId="{EBEB16DF-177C-FA41-BFB8-A81B8E5E714A}" srcId="{028A4692-F444-1443-B56B-CBAAAD93617E}" destId="{F4B7240E-F60C-3D44-A263-FBE66067B00A}" srcOrd="1" destOrd="0" parTransId="{9B2E3320-C2CB-5F45-A7B7-663E86E7F249}" sibTransId="{8B2A3799-AFD0-3F47-86B3-8A8553268303}"/>
    <dgm:cxn modelId="{06091067-6131-4792-BEF3-DE915ACCA01A}" type="presOf" srcId="{F4B7240E-F60C-3D44-A263-FBE66067B00A}" destId="{198AFF02-7483-024B-AB0F-2A876FCC2820}" srcOrd="1" destOrd="0" presId="urn:microsoft.com/office/officeart/2005/8/layout/lProcess2"/>
    <dgm:cxn modelId="{A4667A13-0B36-498B-8D60-8AEA4EA353DF}" type="presOf" srcId="{3370F871-2E63-A242-B5D7-4ABD5D5DE56D}" destId="{42F853D0-57D0-F34C-B17C-6593E246BC16}" srcOrd="1" destOrd="0" presId="urn:microsoft.com/office/officeart/2005/8/layout/lProcess2"/>
    <dgm:cxn modelId="{AAEC2AC0-F202-466F-9954-FD537C172887}" type="presOf" srcId="{F4B7240E-F60C-3D44-A263-FBE66067B00A}" destId="{49712F42-80BE-374E-9200-D23530616CA3}" srcOrd="0" destOrd="0" presId="urn:microsoft.com/office/officeart/2005/8/layout/lProcess2"/>
    <dgm:cxn modelId="{A65BCC77-55BE-427A-A092-14EEDA0564F0}" type="presOf" srcId="{3370F871-2E63-A242-B5D7-4ABD5D5DE56D}" destId="{D8A8D4F1-5625-C345-B481-0388D85BDA96}" srcOrd="0" destOrd="0" presId="urn:microsoft.com/office/officeart/2005/8/layout/lProcess2"/>
    <dgm:cxn modelId="{F8640277-FC28-495A-AFEE-92AC55BB915C}" type="presParOf" srcId="{CAB6B82C-2553-7C42-BD48-76AC5F30BF11}" destId="{4131854F-E222-EC4D-B206-5DC10B2771A5}" srcOrd="0" destOrd="0" presId="urn:microsoft.com/office/officeart/2005/8/layout/lProcess2"/>
    <dgm:cxn modelId="{71361A49-F3C0-4B73-8A96-8FA08A4B552B}" type="presParOf" srcId="{4131854F-E222-EC4D-B206-5DC10B2771A5}" destId="{D8A8D4F1-5625-C345-B481-0388D85BDA96}" srcOrd="0" destOrd="0" presId="urn:microsoft.com/office/officeart/2005/8/layout/lProcess2"/>
    <dgm:cxn modelId="{7DBE985F-F65E-4BB5-BD2B-07F4E82B8174}" type="presParOf" srcId="{4131854F-E222-EC4D-B206-5DC10B2771A5}" destId="{42F853D0-57D0-F34C-B17C-6593E246BC16}" srcOrd="1" destOrd="0" presId="urn:microsoft.com/office/officeart/2005/8/layout/lProcess2"/>
    <dgm:cxn modelId="{EC283EF0-1A99-4CA4-A125-FA79487B3307}" type="presParOf" srcId="{4131854F-E222-EC4D-B206-5DC10B2771A5}" destId="{F455260F-A5A9-A448-B4EE-4A69006EBA9B}" srcOrd="2" destOrd="0" presId="urn:microsoft.com/office/officeart/2005/8/layout/lProcess2"/>
    <dgm:cxn modelId="{D60DE021-1C7B-4F0F-86BE-4DBB7D8D2D8D}" type="presParOf" srcId="{F455260F-A5A9-A448-B4EE-4A69006EBA9B}" destId="{6ED87EAF-4311-724E-AE23-023CAF7B12A8}" srcOrd="0" destOrd="0" presId="urn:microsoft.com/office/officeart/2005/8/layout/lProcess2"/>
    <dgm:cxn modelId="{317A8685-A1FC-4ECF-A319-C0C7D63D4183}" type="presParOf" srcId="{CAB6B82C-2553-7C42-BD48-76AC5F30BF11}" destId="{C9F9E120-4587-834E-93B3-9206703FA517}" srcOrd="1" destOrd="0" presId="urn:microsoft.com/office/officeart/2005/8/layout/lProcess2"/>
    <dgm:cxn modelId="{CD9A302F-2B16-4D7A-A233-91ABF2B6B579}" type="presParOf" srcId="{CAB6B82C-2553-7C42-BD48-76AC5F30BF11}" destId="{C279CDC5-B5C9-7D44-945E-F8B590352A93}" srcOrd="2" destOrd="0" presId="urn:microsoft.com/office/officeart/2005/8/layout/lProcess2"/>
    <dgm:cxn modelId="{A51D5969-09DB-42A0-B57F-934D5E0877D4}" type="presParOf" srcId="{C279CDC5-B5C9-7D44-945E-F8B590352A93}" destId="{49712F42-80BE-374E-9200-D23530616CA3}" srcOrd="0" destOrd="0" presId="urn:microsoft.com/office/officeart/2005/8/layout/lProcess2"/>
    <dgm:cxn modelId="{AB2E9041-12FD-4923-AFA6-DBA00BD2D51A}" type="presParOf" srcId="{C279CDC5-B5C9-7D44-945E-F8B590352A93}" destId="{198AFF02-7483-024B-AB0F-2A876FCC2820}" srcOrd="1" destOrd="0" presId="urn:microsoft.com/office/officeart/2005/8/layout/lProcess2"/>
    <dgm:cxn modelId="{F1BB7405-60A1-4F6C-A624-DA2979329856}" type="presParOf" srcId="{C279CDC5-B5C9-7D44-945E-F8B590352A93}" destId="{28688A6C-66F6-0D4C-8F04-A1F948D3E4BF}" srcOrd="2" destOrd="0" presId="urn:microsoft.com/office/officeart/2005/8/layout/lProcess2"/>
    <dgm:cxn modelId="{18DA56DC-F2AD-4E45-A108-D33176583600}" type="presParOf" srcId="{28688A6C-66F6-0D4C-8F04-A1F948D3E4BF}" destId="{CC18C763-CE4B-2848-AC8E-1DF389730CA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8D4F1-5625-C345-B481-0388D85BDA96}">
      <dsp:nvSpPr>
        <dsp:cNvPr id="0" name=""/>
        <dsp:cNvSpPr/>
      </dsp:nvSpPr>
      <dsp:spPr>
        <a:xfrm>
          <a:off x="2127" y="0"/>
          <a:ext cx="2046798" cy="4221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Individual feedback</a:t>
          </a:r>
          <a:endParaRPr lang="en-US" sz="3000" kern="1200" dirty="0"/>
        </a:p>
      </dsp:txBody>
      <dsp:txXfrm>
        <a:off x="2127" y="0"/>
        <a:ext cx="2046798" cy="1266520"/>
      </dsp:txXfrm>
    </dsp:sp>
    <dsp:sp modelId="{49712F42-80BE-374E-9200-D23530616CA3}">
      <dsp:nvSpPr>
        <dsp:cNvPr id="0" name=""/>
        <dsp:cNvSpPr/>
      </dsp:nvSpPr>
      <dsp:spPr>
        <a:xfrm>
          <a:off x="2202436" y="0"/>
          <a:ext cx="2046798" cy="4221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Peer comparison</a:t>
          </a:r>
          <a:endParaRPr lang="en-US" sz="3000" kern="1200" dirty="0"/>
        </a:p>
      </dsp:txBody>
      <dsp:txXfrm>
        <a:off x="2202436" y="0"/>
        <a:ext cx="2046798" cy="1266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0DCB-6788-4A24-9A0A-D13D4DF91C6A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E325-1507-4EBC-8A06-20B3285D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E325-1507-4EBC-8A06-20B3285D1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Computing and Global Health</a:t>
            </a:r>
            <a:br>
              <a:rPr lang="en-US" sz="3200" dirty="0" smtClean="0"/>
            </a:br>
            <a:r>
              <a:rPr lang="en-US" sz="3200" dirty="0" smtClean="0"/>
              <a:t>Lecture 8</a:t>
            </a:r>
            <a:br>
              <a:rPr lang="en-US" sz="3200" dirty="0" smtClean="0"/>
            </a:br>
            <a:r>
              <a:rPr lang="en-US" sz="3200" dirty="0" smtClean="0"/>
              <a:t> Health Worker Support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Winter 2015</a:t>
            </a:r>
          </a:p>
          <a:p>
            <a:r>
              <a:rPr lang="en-US" dirty="0" smtClean="0"/>
              <a:t>Richard Anderson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worker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 use of application with timestamp</a:t>
            </a:r>
          </a:p>
          <a:p>
            <a:r>
              <a:rPr lang="en-US" dirty="0" smtClean="0"/>
              <a:t>Recording GPS coordinates</a:t>
            </a:r>
          </a:p>
          <a:p>
            <a:r>
              <a:rPr lang="en-US" dirty="0" smtClean="0"/>
              <a:t>Requiring photo of arrival</a:t>
            </a:r>
          </a:p>
          <a:p>
            <a:endParaRPr lang="en-US" dirty="0"/>
          </a:p>
          <a:p>
            <a:r>
              <a:rPr lang="en-US" dirty="0" smtClean="0"/>
              <a:t>Monitoring and attendance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worker work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Immunization lists</a:t>
            </a:r>
          </a:p>
          <a:p>
            <a:pPr lvl="1"/>
            <a:r>
              <a:rPr lang="en-US" dirty="0" smtClean="0"/>
              <a:t>List of kids with immunizations due</a:t>
            </a:r>
          </a:p>
          <a:p>
            <a:pPr lvl="1"/>
            <a:r>
              <a:rPr lang="en-US" dirty="0" smtClean="0"/>
              <a:t>Follow up or missed immunizations</a:t>
            </a:r>
          </a:p>
          <a:p>
            <a:r>
              <a:rPr lang="en-US" dirty="0" smtClean="0"/>
              <a:t>Immunization record keeping</a:t>
            </a:r>
          </a:p>
          <a:p>
            <a:pPr lvl="1"/>
            <a:r>
              <a:rPr lang="en-US" dirty="0" smtClean="0"/>
              <a:t>Centralized record keeping</a:t>
            </a:r>
          </a:p>
          <a:p>
            <a:pPr lvl="1"/>
            <a:r>
              <a:rPr lang="en-US" dirty="0" smtClean="0"/>
              <a:t>Child card for immunizations,  due dates based on birthday</a:t>
            </a:r>
          </a:p>
          <a:p>
            <a:pPr lvl="1"/>
            <a:r>
              <a:rPr lang="en-US" dirty="0" smtClean="0"/>
              <a:t>Tally sheet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99192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worker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Reminders for CHW household visits</a:t>
            </a:r>
          </a:p>
          <a:p>
            <a:pPr lvl="1"/>
            <a:r>
              <a:rPr lang="en-US" dirty="0" smtClean="0"/>
              <a:t>Multiple programs require regular visits</a:t>
            </a:r>
          </a:p>
          <a:p>
            <a:pPr lvl="1"/>
            <a:r>
              <a:rPr lang="en-US" dirty="0" smtClean="0"/>
              <a:t>Reminder message with escalating messages</a:t>
            </a:r>
          </a:p>
          <a:p>
            <a:r>
              <a:rPr lang="en-US" dirty="0" smtClean="0"/>
              <a:t>Reminder study,  </a:t>
            </a:r>
            <a:r>
              <a:rPr lang="en-US" dirty="0" err="1" smtClean="0"/>
              <a:t>DeRenzi</a:t>
            </a:r>
            <a:r>
              <a:rPr lang="en-US" dirty="0" smtClean="0"/>
              <a:t> et al.</a:t>
            </a:r>
          </a:p>
          <a:p>
            <a:pPr lvl="1"/>
            <a:r>
              <a:rPr lang="en-US" dirty="0" err="1" smtClean="0"/>
              <a:t>Commcare</a:t>
            </a:r>
            <a:r>
              <a:rPr lang="en-US" dirty="0" smtClean="0"/>
              <a:t> project</a:t>
            </a:r>
          </a:p>
          <a:p>
            <a:pPr lvl="2"/>
            <a:r>
              <a:rPr lang="en-US" dirty="0" smtClean="0"/>
              <a:t>CHWs had phones</a:t>
            </a:r>
          </a:p>
          <a:p>
            <a:pPr lvl="1"/>
            <a:r>
              <a:rPr lang="en-US" dirty="0" smtClean="0"/>
              <a:t>Response to reminders</a:t>
            </a:r>
          </a:p>
          <a:p>
            <a:pPr lvl="2"/>
            <a:r>
              <a:rPr lang="en-US" dirty="0" smtClean="0"/>
              <a:t>Declined over time</a:t>
            </a:r>
          </a:p>
          <a:p>
            <a:pPr lvl="2"/>
            <a:r>
              <a:rPr lang="en-US" dirty="0" smtClean="0"/>
              <a:t>Supervisor escalation helped</a:t>
            </a:r>
          </a:p>
          <a:p>
            <a:pPr lvl="3"/>
            <a:r>
              <a:rPr lang="en-US" dirty="0" smtClean="0"/>
              <a:t>Just a threat!</a:t>
            </a:r>
          </a:p>
          <a:p>
            <a:pPr lvl="2"/>
            <a:r>
              <a:rPr lang="en-US" dirty="0" smtClean="0"/>
              <a:t>Two way features important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52" y="1143000"/>
            <a:ext cx="292563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/>
          <a:stretch/>
        </p:blipFill>
        <p:spPr bwMode="auto">
          <a:xfrm>
            <a:off x="4953000" y="4207932"/>
            <a:ext cx="3714808" cy="249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worker feedback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 sent to CHWs to incentivize good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DSC0483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143" y="3156307"/>
            <a:ext cx="3380189" cy="245435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4058"/>
              </p:ext>
            </p:extLst>
          </p:nvPr>
        </p:nvGraphicFramePr>
        <p:xfrm>
          <a:off x="4772037" y="2438400"/>
          <a:ext cx="4251363" cy="422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Macintosh HD:Users:bderenzi:Dropbox:Performance feedback:India ASHA Graphs:2012-08-06:480x640_PNG:IndividualPercentage_Middle(480x640)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b="30282"/>
          <a:stretch/>
        </p:blipFill>
        <p:spPr bwMode="auto">
          <a:xfrm>
            <a:off x="4908149" y="3810000"/>
            <a:ext cx="1857632" cy="1800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acintosh HD:Users:bderenzi:Dropbox:Performance feedback:India ASHA Graphs:2012-08-06:480x640_PNG:HistogramPercentage_Middle_Portrait(480x640)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70099" cy="2782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6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worker support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Mobile phone based application with a suite of tools to enhance the ability of health workers to do their jobs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D-Tree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NGO Founded by Dr. Marc Mitchell</a:t>
            </a:r>
          </a:p>
          <a:p>
            <a:r>
              <a:rPr lang="en-US" dirty="0" smtClean="0"/>
              <a:t>Focus on improving care through developing clinical protocols</a:t>
            </a:r>
          </a:p>
          <a:p>
            <a:r>
              <a:rPr lang="en-US" dirty="0" smtClean="0"/>
              <a:t>Implement protocol on mobile device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9762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337779"/>
            <a:ext cx="5748867" cy="221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ameca.org.uk/sites/default/files/users/Waiting%20at%20Malawi%20Health%20clinic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633013" cy="19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s.sparked.com/d8d709aa06_1332779877_dtree%20logo%20final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3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Commcare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Java application for mobile phones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Client records</a:t>
            </a:r>
          </a:p>
          <a:p>
            <a:pPr lvl="1"/>
            <a:r>
              <a:rPr lang="en-US" dirty="0" smtClean="0"/>
              <a:t>Back end: </a:t>
            </a:r>
            <a:r>
              <a:rPr lang="en-US" dirty="0" err="1" smtClean="0"/>
              <a:t>Commcare</a:t>
            </a:r>
            <a:r>
              <a:rPr lang="en-US" dirty="0" smtClean="0"/>
              <a:t> HQ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/>
          <a:stretch/>
        </p:blipFill>
        <p:spPr bwMode="auto">
          <a:xfrm>
            <a:off x="4648200" y="1600200"/>
            <a:ext cx="4029075" cy="19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6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Commcare</a:t>
            </a:r>
            <a:r>
              <a:rPr lang="en-US" dirty="0" smtClean="0"/>
              <a:t> TB 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 referrals for TB testing</a:t>
            </a:r>
          </a:p>
          <a:p>
            <a:r>
              <a:rPr lang="en-US" dirty="0" smtClean="0"/>
              <a:t>Basic TB screening questions implemented on a mobile phone</a:t>
            </a:r>
          </a:p>
          <a:p>
            <a:pPr lvl="1"/>
            <a:r>
              <a:rPr lang="en-US" dirty="0" smtClean="0"/>
              <a:t>Have you been coughing for more than two weeks?</a:t>
            </a:r>
          </a:p>
          <a:p>
            <a:pPr lvl="1"/>
            <a:r>
              <a:rPr lang="en-US" dirty="0" smtClean="0"/>
              <a:t>Are you spitting up blood?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IMG_47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43400"/>
            <a:ext cx="20181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4114800"/>
            <a:ext cx="1067623" cy="1463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image0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4724400"/>
            <a:ext cx="1126524" cy="13893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072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Commcare</a:t>
            </a:r>
            <a:r>
              <a:rPr lang="en-US" dirty="0" smtClean="0"/>
              <a:t>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/>
          <a:stretch/>
        </p:blipFill>
        <p:spPr bwMode="auto">
          <a:xfrm>
            <a:off x="457200" y="1676400"/>
            <a:ext cx="3467100" cy="21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4780068"/>
            <a:ext cx="2819400" cy="136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/>
          <a:stretch/>
        </p:blipFill>
        <p:spPr bwMode="auto">
          <a:xfrm>
            <a:off x="4207933" y="4416183"/>
            <a:ext cx="4343400" cy="239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33" y="1295400"/>
            <a:ext cx="1847424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Commcare</a:t>
            </a:r>
            <a:r>
              <a:rPr lang="en-US" dirty="0" smtClean="0"/>
              <a:t>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1"/>
          <a:stretch/>
        </p:blipFill>
        <p:spPr bwMode="auto">
          <a:xfrm>
            <a:off x="2572563" y="1524000"/>
            <a:ext cx="4608933" cy="23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1"/>
          <a:stretch/>
        </p:blipFill>
        <p:spPr bwMode="auto">
          <a:xfrm>
            <a:off x="109537" y="4031006"/>
            <a:ext cx="4233863" cy="74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18465"/>
          <a:stretch/>
        </p:blipFill>
        <p:spPr bwMode="auto">
          <a:xfrm>
            <a:off x="457200" y="4773282"/>
            <a:ext cx="2533649" cy="187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727"/>
            <a:ext cx="315312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workers</a:t>
            </a:r>
          </a:p>
          <a:p>
            <a:r>
              <a:rPr lang="en-US" dirty="0" smtClean="0"/>
              <a:t>Worker tracking and supervision</a:t>
            </a:r>
          </a:p>
          <a:p>
            <a:r>
              <a:rPr lang="en-US" dirty="0" smtClean="0"/>
              <a:t>Worker support tools</a:t>
            </a:r>
          </a:p>
          <a:p>
            <a:pPr lvl="1"/>
            <a:r>
              <a:rPr lang="en-US" dirty="0" err="1" smtClean="0"/>
              <a:t>Commcare</a:t>
            </a:r>
            <a:endParaRPr lang="en-US" dirty="0" smtClean="0"/>
          </a:p>
          <a:p>
            <a:pPr lvl="1"/>
            <a:r>
              <a:rPr lang="en-US" dirty="0" smtClean="0"/>
              <a:t>ARTH Case study</a:t>
            </a:r>
          </a:p>
          <a:p>
            <a:r>
              <a:rPr lang="en-US" dirty="0" smtClean="0"/>
              <a:t>Security and Privacy 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Dimagi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AutoShape 2" descr="https://confluence.dimagi.com/download/attachments/11501912/Dimagi-Logo-RGB%20(web%20use).svg?version=3&amp;modificationDate=134314901168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confluence.dimagi.com/download/attachments/11501912/Dimagi-Logo-RGB%20(web%20use).svg?version=3&amp;modificationDate=1343149011680&amp;api=v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confluence.dimagi.com/download/attachments/11501912/Dimagi-Logo-RGB%20(web%20use).svg?version=3&amp;modificationDate=1343149011680&amp;api=v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s://confluence.dimagi.com/download/attachments/11501912/Dimagi-Logo-RGB%20(web%20use).svg?version=3&amp;modificationDate=1343149011680&amp;api=v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confluence.dimagi.com/download/attachments/11501912/Dimagi-Logo-RGB.jpg?version=2&amp;modificationDate=1343149134320&amp;api=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861733" cy="13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181725" cy="32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4"/>
          <a:stretch/>
        </p:blipFill>
        <p:spPr bwMode="auto">
          <a:xfrm>
            <a:off x="1600200" y="4953000"/>
            <a:ext cx="4627034" cy="13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midwife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UW, PATH, ARTH Collaboration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 descr="Digital Health Solu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9"/>
          <a:stretch/>
        </p:blipFill>
        <p:spPr bwMode="auto">
          <a:xfrm>
            <a:off x="5054599" y="4724400"/>
            <a:ext cx="3907367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nc1cvuKRuOI/TTkTwOEy-aI/AAAAAAAAAqo/dpDLULnPKyE/s1600/ARTH%2BRahast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 goals</a:t>
            </a:r>
          </a:p>
          <a:p>
            <a:pPr lvl="1"/>
            <a:r>
              <a:rPr lang="en-US" dirty="0" smtClean="0"/>
              <a:t>ARTH</a:t>
            </a:r>
          </a:p>
          <a:p>
            <a:pPr lvl="2"/>
            <a:r>
              <a:rPr lang="en-US" dirty="0" smtClean="0"/>
              <a:t>Mobile tool to support midwife household visits</a:t>
            </a:r>
            <a:endParaRPr lang="en-US" dirty="0" smtClean="0"/>
          </a:p>
          <a:p>
            <a:pPr lvl="1"/>
            <a:r>
              <a:rPr lang="en-US" dirty="0" smtClean="0"/>
              <a:t>UW</a:t>
            </a:r>
          </a:p>
          <a:p>
            <a:pPr lvl="2"/>
            <a:r>
              <a:rPr lang="en-US" dirty="0" smtClean="0"/>
              <a:t>Validate an Android based tool in the field</a:t>
            </a:r>
            <a:endParaRPr lang="en-US" dirty="0" smtClean="0"/>
          </a:p>
          <a:p>
            <a:pPr lvl="1"/>
            <a:r>
              <a:rPr lang="en-US" dirty="0" smtClean="0"/>
              <a:t>PATH</a:t>
            </a:r>
          </a:p>
          <a:p>
            <a:pPr lvl="2"/>
            <a:r>
              <a:rPr lang="en-US" dirty="0" smtClean="0"/>
              <a:t>Eval</a:t>
            </a:r>
            <a:r>
              <a:rPr lang="en-US" dirty="0" smtClean="0"/>
              <a:t>uate the feasibility of a smart phone platform for front line health workers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2" name="Picture 4" descr="http://arth.in/wp-content/themes/arth/images/arth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10953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nstrualhygieneday.org/wp-content/uploads/2013/05/PATH_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1495425" cy="5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epts.washington.edu/alumni/blogs/bdtw/files/2011/01/UW-Logo-1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199"/>
            <a:ext cx="793750" cy="5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Site visits to facility and homes</a:t>
            </a:r>
          </a:p>
          <a:p>
            <a:r>
              <a:rPr lang="en-US" dirty="0" smtClean="0"/>
              <a:t>Extensive office discussions for design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 descr="C:\Users\kisrael-ballard\AppData\Local\Microsoft\Windows\Temporary Internet Files\Content.Outlook\D8GRSDMA\IMG_3068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4114800"/>
            <a:ext cx="3382083" cy="2536562"/>
          </a:xfrm>
          <a:prstGeom prst="rect">
            <a:avLst/>
          </a:prstGeom>
          <a:noFill/>
        </p:spPr>
      </p:pic>
      <p:pic>
        <p:nvPicPr>
          <p:cNvPr id="11" name="Picture 10" descr="arth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111272"/>
            <a:ext cx="3335867" cy="25019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295400"/>
            <a:ext cx="3382083" cy="25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9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Mobile data collection to support PNC visits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/>
              <a:t>Protocol support</a:t>
            </a:r>
          </a:p>
          <a:p>
            <a:r>
              <a:rPr lang="en-US" dirty="0"/>
              <a:t>Open Data Kit application</a:t>
            </a:r>
          </a:p>
          <a:p>
            <a:r>
              <a:rPr lang="en-US" dirty="0"/>
              <a:t>Android phones deployed with nurse midwives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2169610" cy="25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8205" y="4140705"/>
            <a:ext cx="1253395" cy="25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43" y="4495800"/>
            <a:ext cx="1039117" cy="155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11" descr="arth5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139267" y="1524000"/>
            <a:ext cx="2903008" cy="21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Action Research and Training for Health</a:t>
            </a:r>
          </a:p>
          <a:p>
            <a:r>
              <a:rPr lang="en-US" dirty="0" smtClean="0"/>
              <a:t>Two maternal health clinics for a population of 64,000</a:t>
            </a:r>
          </a:p>
          <a:p>
            <a:r>
              <a:rPr lang="en-US" dirty="0" smtClean="0"/>
              <a:t>Clinic and outreach services by two doctors and eight nurse midwives</a:t>
            </a:r>
          </a:p>
          <a:p>
            <a:r>
              <a:rPr lang="en-US" dirty="0" smtClean="0"/>
              <a:t>Post Natal Care (PNC) visits using ARTH protocol</a:t>
            </a:r>
          </a:p>
          <a:p>
            <a:pPr lvl="1"/>
            <a:r>
              <a:rPr lang="en-US" dirty="0" smtClean="0"/>
              <a:t>Two visits</a:t>
            </a:r>
          </a:p>
          <a:p>
            <a:pPr lvl="1"/>
            <a:r>
              <a:rPr lang="en-US" dirty="0" smtClean="0"/>
              <a:t>In clinic or home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23653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Mixed results</a:t>
            </a:r>
          </a:p>
          <a:p>
            <a:r>
              <a:rPr lang="en-US" dirty="0" smtClean="0"/>
              <a:t>Technical challenges around data entry and synchronization on multiple phones</a:t>
            </a:r>
          </a:p>
          <a:p>
            <a:r>
              <a:rPr lang="en-US" dirty="0" smtClean="0"/>
              <a:t>Some of the nurses successfully used the devices</a:t>
            </a:r>
          </a:p>
          <a:p>
            <a:r>
              <a:rPr lang="en-US" dirty="0" smtClean="0"/>
              <a:t>Obstacle to integrating data entry with existing infrastructure</a:t>
            </a:r>
          </a:p>
          <a:p>
            <a:r>
              <a:rPr lang="en-US" dirty="0" smtClean="0"/>
              <a:t>Use of videos for education considered the most positive feature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Z:\Talks\2013\Dev2013\Brittany Photos\IMG_3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74" y="76200"/>
            <a:ext cx="2398026" cy="17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DHIS2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reporting from mobile phone for DHIS2</a:t>
            </a:r>
          </a:p>
          <a:p>
            <a:r>
              <a:rPr lang="en-US" dirty="0" smtClean="0"/>
              <a:t>Large scale deployment in Indian state of Punjab  (starting about 2010)</a:t>
            </a:r>
          </a:p>
          <a:p>
            <a:r>
              <a:rPr lang="en-US" dirty="0" smtClean="0"/>
              <a:t>Distribution of phones to 5,000 ANM (Auxiliary Nurse Midwife)</a:t>
            </a:r>
          </a:p>
          <a:p>
            <a:pPr lvl="1"/>
            <a:r>
              <a:rPr lang="en-US" dirty="0" smtClean="0"/>
              <a:t>Nokia 2330, $40</a:t>
            </a:r>
          </a:p>
          <a:p>
            <a:pPr lvl="1"/>
            <a:r>
              <a:rPr lang="en-US" dirty="0" smtClean="0"/>
              <a:t>Reporting application, but SMS not GPRS</a:t>
            </a:r>
          </a:p>
          <a:p>
            <a:pPr lvl="1"/>
            <a:r>
              <a:rPr lang="en-US" dirty="0" smtClean="0"/>
              <a:t>Daily, Weekly, and Monthly reporting</a:t>
            </a:r>
          </a:p>
          <a:p>
            <a:pPr lvl="1"/>
            <a:r>
              <a:rPr lang="en-US" dirty="0" smtClean="0"/>
              <a:t>Closed group calling an important feature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 descr="http://www.bharatonline.com/punjab/pics/location-of-punj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igicircle.com/images/product_image/Nokia2330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6" r="29239"/>
          <a:stretch/>
        </p:blipFill>
        <p:spPr bwMode="auto">
          <a:xfrm>
            <a:off x="8500532" y="0"/>
            <a:ext cx="6265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health and Security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 descr="http://axiomcomputersecurity.com/pcsecu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05200" cy="26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bilemarketingwatch.com/wordpress/wp-content/uploads/2013/10/Infographic-How-to-Write-Effective-SMS-Messages-245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iki.openmrs.org/download/attachments/24478640/openmrs%20aws%20tcp%20security%20settings.jpg?version=3&amp;modificationDate=1314640937000&amp;api=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390488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laWmm4Vt8bo/Ticeem6P8wI/AAAAAAAAAIk/pLsoRTKI_Zw/s1600/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64138"/>
            <a:ext cx="1808809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not a security expert</a:t>
            </a:r>
          </a:p>
          <a:p>
            <a:r>
              <a:rPr lang="en-US" dirty="0" smtClean="0"/>
              <a:t>Slides put together for a brainstorming session</a:t>
            </a:r>
          </a:p>
          <a:p>
            <a:r>
              <a:rPr lang="en-US" dirty="0" smtClean="0"/>
              <a:t>Computer security questions for global health might, or might not </a:t>
            </a:r>
            <a:r>
              <a:rPr lang="en-US" smtClean="0"/>
              <a:t>be interesting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 descr="http://upload.wikimedia.org/wikipedia/commons/e/e5/Post-it-note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22793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62672" y="381000"/>
            <a:ext cx="144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xure Handwriting" pitchFamily="34" charset="0"/>
              </a:rPr>
              <a:t>User: </a:t>
            </a:r>
          </a:p>
          <a:p>
            <a:r>
              <a:rPr lang="en-US" sz="1400" dirty="0" smtClean="0">
                <a:latin typeface="Axure Handwriting" pitchFamily="34" charset="0"/>
              </a:rPr>
              <a:t>admin</a:t>
            </a:r>
          </a:p>
          <a:p>
            <a:endParaRPr lang="en-US" sz="1400" dirty="0">
              <a:latin typeface="Axure Handwriting" pitchFamily="34" charset="0"/>
            </a:endParaRPr>
          </a:p>
          <a:p>
            <a:r>
              <a:rPr lang="en-US" sz="1400" dirty="0" smtClean="0">
                <a:latin typeface="Axure Handwriting" pitchFamily="34" charset="0"/>
              </a:rPr>
              <a:t>Password:</a:t>
            </a:r>
          </a:p>
          <a:p>
            <a:r>
              <a:rPr lang="en-US" sz="1400" dirty="0" smtClean="0">
                <a:latin typeface="Axure Handwriting" pitchFamily="34" charset="0"/>
              </a:rPr>
              <a:t>district</a:t>
            </a:r>
            <a:endParaRPr lang="en-US" sz="1400" dirty="0">
              <a:latin typeface="Axure Handwriti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Readings</a:t>
            </a:r>
          </a:p>
          <a:p>
            <a:pPr lvl="1"/>
            <a:r>
              <a:rPr lang="en-US" dirty="0" err="1" smtClean="0"/>
              <a:t>Commcare</a:t>
            </a:r>
            <a:r>
              <a:rPr lang="en-US" dirty="0" smtClean="0"/>
              <a:t> papers</a:t>
            </a:r>
            <a:endParaRPr lang="en-US" dirty="0" smtClean="0"/>
          </a:p>
          <a:p>
            <a:r>
              <a:rPr lang="en-US" dirty="0" smtClean="0"/>
              <a:t>Homework 7</a:t>
            </a:r>
          </a:p>
          <a:p>
            <a:pPr lvl="1"/>
            <a:r>
              <a:rPr lang="en-US" dirty="0" smtClean="0"/>
              <a:t>Paper prototype of IMCI </a:t>
            </a:r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smtClean="0"/>
              <a:t>Homework 8</a:t>
            </a:r>
          </a:p>
          <a:p>
            <a:pPr lvl="1"/>
            <a:r>
              <a:rPr lang="en-US" dirty="0" smtClean="0"/>
              <a:t>Open Data Kit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5337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– Burden of disease and health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three:</a:t>
            </a:r>
          </a:p>
          <a:p>
            <a:pPr lvl="1"/>
            <a:r>
              <a:rPr lang="en-US" dirty="0" smtClean="0"/>
              <a:t>HIV, TB, Malaria</a:t>
            </a:r>
          </a:p>
          <a:p>
            <a:r>
              <a:rPr lang="en-US" dirty="0" smtClean="0"/>
              <a:t>Maternal and Child Health</a:t>
            </a:r>
          </a:p>
          <a:p>
            <a:r>
              <a:rPr lang="en-US" dirty="0" smtClean="0"/>
              <a:t>Immunization</a:t>
            </a:r>
          </a:p>
          <a:p>
            <a:r>
              <a:rPr lang="en-US" dirty="0" smtClean="0"/>
              <a:t>Reproductive Health</a:t>
            </a:r>
          </a:p>
          <a:p>
            <a:r>
              <a:rPr lang="en-US" dirty="0" smtClean="0"/>
              <a:t>Other infectious diseases</a:t>
            </a:r>
          </a:p>
          <a:p>
            <a:r>
              <a:rPr lang="en-US" dirty="0" smtClean="0"/>
              <a:t>Neglected Tropical Diseases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health system</a:t>
            </a:r>
          </a:p>
          <a:p>
            <a:pPr lvl="1"/>
            <a:r>
              <a:rPr lang="en-US" dirty="0" smtClean="0"/>
              <a:t>Hospital,  Health Center,  Health Post</a:t>
            </a:r>
          </a:p>
          <a:p>
            <a:pPr lvl="1"/>
            <a:r>
              <a:rPr lang="en-US" dirty="0" smtClean="0"/>
              <a:t>Shortage of doctors</a:t>
            </a:r>
          </a:p>
          <a:p>
            <a:r>
              <a:rPr lang="en-US" dirty="0" smtClean="0"/>
              <a:t>Private facilities, pharmacies may have a role</a:t>
            </a:r>
          </a:p>
          <a:p>
            <a:r>
              <a:rPr lang="en-US" dirty="0" smtClean="0"/>
              <a:t>Some countries developing insurance schemes</a:t>
            </a:r>
          </a:p>
          <a:p>
            <a:r>
              <a:rPr lang="en-US" dirty="0" smtClean="0"/>
              <a:t>Donors, NGOs, Global organizations play a major role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Infrastructure</a:t>
            </a:r>
            <a:br>
              <a:rPr lang="en-US" dirty="0" smtClean="0"/>
            </a:br>
            <a:r>
              <a:rPr lang="en-US" dirty="0" smtClean="0"/>
              <a:t>Electricity, Internet, Cell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Highly variable</a:t>
            </a:r>
          </a:p>
          <a:p>
            <a:pPr lvl="1"/>
            <a:r>
              <a:rPr lang="en-US" dirty="0" smtClean="0"/>
              <a:t>Urban infrastructure often good</a:t>
            </a:r>
          </a:p>
          <a:p>
            <a:pPr lvl="1"/>
            <a:r>
              <a:rPr lang="en-US" dirty="0" smtClean="0"/>
              <a:t>Rural can have limited power and connectivity</a:t>
            </a:r>
          </a:p>
          <a:p>
            <a:r>
              <a:rPr lang="en-US" dirty="0" smtClean="0"/>
              <a:t>Computing</a:t>
            </a:r>
          </a:p>
          <a:p>
            <a:r>
              <a:rPr lang="en-US" dirty="0" smtClean="0"/>
              <a:t>Mobile phones</a:t>
            </a:r>
          </a:p>
          <a:p>
            <a:pPr lvl="1"/>
            <a:r>
              <a:rPr lang="en-US" dirty="0" smtClean="0"/>
              <a:t>Widely available</a:t>
            </a:r>
          </a:p>
          <a:p>
            <a:pPr lvl="2"/>
            <a:r>
              <a:rPr lang="en-US" dirty="0" smtClean="0"/>
              <a:t>Basic, Feature, Smartphone</a:t>
            </a:r>
          </a:p>
          <a:p>
            <a:pPr lvl="2"/>
            <a:r>
              <a:rPr lang="en-US" dirty="0" smtClean="0"/>
              <a:t>Different ownership models</a:t>
            </a:r>
          </a:p>
          <a:p>
            <a:pPr lvl="2"/>
            <a:r>
              <a:rPr lang="en-US" dirty="0" smtClean="0"/>
              <a:t>Costs variable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AutoShape 2" descr="data:image/jpeg;base64,/9j/4AAQSkZJRgABAQAAAQABAAD/2wCEAAkGBxQTEhUUExQWFhUXGB0WGRYYGBoWHRoaHBgWGBocHRoaHCggGBolGxkYITIlJSkrLi8uGB81ODMsNygtLiwBCgoKDg0OGxAQGjQkICY4LTIvLy81NC80LTUsLjA0NiwtLTQsLSwsMCwsLCwvLCwsLCwvNCwtLCwsNCwsLCwsLP/AABEIAGECCAMBIgACEQEDEQH/xAAcAAABBQEBAQAAAAAAAAAAAAAABAUGBwgDAQL/xABSEAACAAQCBQcGCgYFCwUAAAABAgADBBEFEgYTITFBByJRYXGBkQgUMnKhsTQ1QnSCkqKys8EjQ1Jic9EVJDPj8BYXU1RkdZOjw+HxGCU2g+L/xAAbAQEAAgMBAQAAAAAAAAAAAAAAAgUDBAYBB//EADARAQACAQMDAQYFBAMAAAAAAAABAgMEESEFEjFBEyJRkcHwMnGB0eFCYaGxBhQz/9oADAMBAAIRAxEAPwC8YIIID5mOACTuAue6IjO0sdzaWoUdJ2nw3D2w86V1WSmfpfmDv3+y8QmjSKnqOpvjmKUnZbaDTUtScl43+B0qK+Yw5zse+3sEMdXOPSfGHGqaGWreKWtrWneZ3W+nxxHiHkrHqiUbpNYdROYeDXiS4JyhIxCVIEs/6Qej9Ib19o7IglS0cMLo9fUSpX7bgHs3t7AYtdLkyVnaJZNRo8GSkzeNtvWPK+1YEXG0HjHsRzSvSI0mrCKGudqnZs6ujcfAQswbSKTUAZWyvxRth7uB7ot4y17u3flxu8b7HeCCCMj0QR4TbfDVXaR08ogF8xuBZRm3kDh2xGbRXzLyZiPJ2iE6YcpEjD6uVSzpbnWKrmYCoVFaY0u7XN9mUkxNoqXTvBBW421ObXmYUwUng4nzCh7mA9sSeraiGYryiSJOJS8P1bvMcopdSuVWfcDtvcCx7485OtJhNwlJ882enRpc++8GTcEnrKgN3xXtNSsZmFVc3+1rsRepN96o2QSlv0BACPWgLgrsZMuqkU+omuJwYmcqky5eUE2c8L2sIdohuP4zOl4xh9Oj2kzknGYlhziq3XaRcW6jCTEcTqq7EZtDSzzTSaVFafOVVaYzuLqi5hZRbbex3GAnsEQ/R7z6nrGpah3qqdpeslVJQKyMDYy5hUZTfeD1RF8Cr8TxGbWU6VRp5cisnK08IrPkBCypKDZa2V2LHbzl3wFsQRX9VilVXYhNoaWeaeTSKnnE8KrTHdxdVTMCFGw3PSD1QUmJVeH4hIpKqeaqnq7iTOdVWZLmKL5GygBlOyx33bqgLAgisqDEKnEq2slefNRrTTdSkiUEEx7frGLgkqSDYD/zKdGJddI16V0xJ0tDmlVAAV2S12DoosCOkb9vVASSCK30dmV2Lo1WKx6OnZ2WnlSkQkqjFc8xnBuSwPNGzYYUaM4rVz2rMNqJ+rq6fKVqpaL+klNYh8jc3NwPDndUAuOm0yZUzZFJRTahJEwSp04OktFbZmC5trldtx1dYvIVxuSao0gf9OJWvKWP9nmCXzWtvI2XvFf8l2D1GapmeezMiV09Xl6uXaawYgszWzKSdths2Q3SMCqv6fmShiM0TfMM+v1UrMV1yDJly5bX23tfZAXDePYj7YLM85E3Pf0dt7bjc7On5Nhstv3mJBAEEEEAQQQQBBBBAEEEEAQQQQBBBBAEEEEAQQQQBBBBAEEEEAQQQQBBBBAEEEEAQQQQBBBBAEEEEAQQQQBBBBAQ7Tipu8uWOALntOwe4+MNdIsfGK1GtqZjbxmsOxdn5e2O0vYsctrcnfltLpcVPZ4a0++SareGWqeHKreGapaMWOG/grwQVLRJeSyhz1TzTulJYes+z7obxiKVLRZnJ7T6igacd8wtM7hzV93ti40lfe3n0YeqZfZ6af78ff6I9p1WayqIG5dn5fkT3w30iQlmzM8xm33O/wBghypVjXzW35lw2SeTtTYlOQWWYwHRe/vhWcann9Ye6w/KGtBHThGD2t44i0/NGsz8RV1Tv6TM3aSYMDpdbVyU4Kxmt2INn2isJ5hiQ8n9Ld5848LSR3c5vaw8I2tHWb5YmTFHdkTSK9q//k8r/dp/HmRYUNtZOpZc4PNaQk7JlDuUWZkJOwE87Le+zde8XbdVDpVRzpGI1OHSQRKxZ5UwEbAgzf1k9pAa/VbjEq5QpCy6vBEQWVKoKoHAAIAPCJiK6jmTUbWUzzVusts0tnGawIQ3uL2FwN8LamilzGRpktHaWcyFlDFG6VJHNPWICDaU/H+Ffw6j7kJsLrkoMbrkqnWUlYsudImOQqMVGR0zGwzXOwdXWIsKbRS2mLMaWhmICEcqCyg7wrEXW/VCbHaWlmS7VayWl3/XBSt+rPsB3wDRhmmCVNe1NTKs6TLlZ5tSjgork2WWCLhyRt37LGGPki9PFf8AeM73xKcNrMPp01ciZSyk35UeWgv02B3w5UVJKQM0lJaiYdYxRVXOx+USo5xPTAV3g1YmH43iC1TrKStEqbImuQiNkDBlzHZmBe1uodIj60grkxHFqCTSus1aRzUz5qEOiWsFTMNmYld3X22n+J4XJqEyT5Uuau/LMUOL9IuNhj3DcMk06ZJEqXKTfllqEF+mwG0wFdYgmC4lPnLWylp6qU5lsJr+bzHA3MCGAmKQLg7dluEJNB5Vq+soaSpepw/zYnMz61ZU1iFCLMGy2UnYOjpETjFlwupI84NHNI3GYZTEdhJuIX0T0lPJXVGRKkE2UoURCeoiwJ2HwgIPyTY/IpqHzKqmy6eopHmJMSa6yzYzHmBhmIzLZt46ukR10FPneK12Iy/g5RaWU9iBNy5S7DpUFbA9cSTEZOF1TqZ3mc59gUuZTt1AX2nbwiQSZKooVFCqBYKoAAHQANgEBDeS70K7/eFT+JDbPq0kaSlpzrLWZh+RGchQza9TlBOy9lOzqiwaWkly8wloiBmLtlULdmN2Y2G1id53mE2LYLT1IC1EiXOCm4ExA9j1XGyAWSZquoZWDKRcMCCCOkEbxH3HKkpklIsuWoRFAVVUWAA3AAbhHWAIIIIAggggCCCED43TAkGokgg2IMxAQRvBF9hgF8EcaWrlzBmluji9rowYX6Lg747QBBBBAEEEEAQQQQBBBBAEEEEAQQQQBBBBAEEEEAQQRzmz1X0mVb7rkD3w32exEz4dII5SqlG2Kyt2EH3R0JjyJ3JiY8vYI4y6tGNldSegMCfZHj1ksGxdARvBYD84d0fF7228bO8Ec5k9VXMzAL0kgDxhNJxaQxss1CejMI8m1Y4mSKWmN4gtgggiSIhJi1VqpMx+IXZ2nYPaRCuG3HK2nlpaoYBW3A3ubdAG090eTW1o2r5exatJi1/HqgNHKN7WJPQAWPgNsPUvDJzjZKcDpbKvsLX9kLabSOUObTygF6SAvsEJ63SKcNxUdi/zvGnj6FvPvz9G3m65Weax9/4IqjRmeR6B7mQ+8iI5iuDTpfpIfAjw4HuJh7fTOoQ/IYdBW3utC/D+UGS/MqE1d9mb017xa49sZr9D7Y3r+73T/wDIZ32n9lZvLLOEA5zMFA6ybD2mLX0rcU1AkleCqg7FAF/G0Kl0ZpZk2VUy7c0h1ym6kjdY9F+HVwiNcpNXmmrLG5d/bv8AzHhGtOOcOOYnzPDL1PX11Fa9vp/tFaRIeKddkN9IkOksRWZZ5c/by7II9cx6gj4mGMJ4gnnvYEngLxYGiVHqqSUCLMy6xvWfnHwvbuiASqfWzJcr/SOqn1b5m+yDFrARcdPptWbM2njiZexS3lJYReVTVQG1GMlj1MMy36gVb63XF0xFeVHCPOsLqpYF2CaxfWlnOB32I74sWwyhhdYZM6VOX0pcxZg7VYMPdG0qGqWbLSYhusxVdSNtwwDA+BjEcaq5F8X84wmRtu0m8hurJbKPqFPGAnMUp5SmKWl0tMPlM04j1RkX77+EXXGXOXPFNfi0wDdJRZI7ru32nYd0BX8au5HcXFThNOb3aUNQ3UZdgoPRzMh7xGUiIvDybMX+FUhPRPUeCP8A9OAvKGXTPFfNaGpn8ZcpivrEWT7REPUVX5RGK6vD5ckHbPmi/qICx+1k9sBnJFLEAbSTYdZMXvyy4WKXAaGQP1c6Uh62EifmPe1z3xWHJfhPnOKUssi6iZrG9WWDM234HKB3xp7S6gop0lVr9Xqg4ZdY+QZ8rAWNxtyltnbAZM0U+G0vziV+IsbOivKLRrR9ZiNLFLrA6lLTyTmBBWw1m03tFhkwBBDP/lTRf63T/wDFT+cOkicrqrowZWAZWBuCCLggjeCIDpBEcxfTvD6Zik6rlK42FQS5HaEBI74V4LpRR1eymqJU078qsM31TzvZAPEEEEAQQ247j9NRy9ZUzklLwzHabfsqLsx6gDELblrwsG2eaR0iUbe3b7ICxoxnph8Pq/nE38Ro1no3pTSVyFqWcsy3pLtVl7UYBh22sYybph8Pq/nE38RoC+/J5+LG/jv91ItCKv8AJ5+LG/jv91ItCAII41dUkpS8x1RRvZiFA7zEYqOUzCkNjWyif3czjxVSICWwQz4PpTR1RtT1MqY37KuM31Tt9kPEAQQ3VmPU0pyk2oky3G0q8xVIvtGwm8e0ON005skmfKmNbNlR1Y2FgTYHdcjxgHCCCOFbWy5K55rrLTdmdgoud20wHeCGqTpLRswVaqQzMQABNQkk7AAL7TDrAEEfLuACSQABck7ABDT/AJVUX+t0/wDxU/nAPEEeAxH8U04w+nJWbVyVYb1DZiO5bmAkMERKm5S8Kc2WtlD1syDxdQIk9JVJNUPLdXU7mVgwPeIDtDfjmGifKZPlb1PQw3dx3d8fcrFZTTDKD3cEi1jvAuQDaxI6jC2I2rFomspUvNLRavmFYYXWNTzg1jzSVZercw7fzESfS7GQJYlyzczBckfsH+fuvCPTbDArCcu5uaw/e4HvHuhr0bpVm1Cq52DnWPyiLWX8+wRTROTFM4I9fv8Ay6GYxZq11M+kcx+X7JNohhOrTWsOe42dS8O87/CItpIP6zO9b8hFlxWmkfwqb635CM2txxjw1rHx+jX6dltl1F729Y+sF0qkn11iLLLQBRmvYWAGwDe3TCHGMFmU9s9ip3MN1+g33GJ3gEoLTSgOKBu9hmPtMcdKZIalmX4AMO0ERK+jrOLvmfe23Rx6+1c8Y4j3d9tvqbtDMVLqZTm5UXUniu63d+cexH9FZmWql9dwe9T+doIz6HJN8XPpw1upYox5uPXlY0Vdp1Va2uyjdKUL3nnN7wO6LOnTAqljuAJPYBcxTVLMM2a8073dn8STF3oK+9N/h9XO9Rv7tafGf9JFhcuy3hPXvC5BlSGevmRtV5tu17e7XY0Vjwy1bw5Vbwy1jxtwhihZnI9IYSZ81mbIWCqt+bzRdiB07R4RJJrUlddG2TF2cFfuPEdW3shLhVN5phaKdjZLt2vdm49BPhEPpbk34k3798cb1XX9mado3j1+/wBHS6TTRfHyfavQ6bLN5dpi9F8reB2Hx7oRPQzV9KVMFv3GI8QCIfMNxaaosWzD97b7d8OqYy37I8TFNGu0OWeZms/P90b9OtvvCISpEw+jKmnslv7yLQqk6PVL/qwg6ZjD3Lc+6JNMxZrbAPbCCfiMxvlEdmyIZdfocM/1Wn5FOnTbyU4JoyslxMZy8wAgbAqi+w2G+/aYf4ZtFVJklyT+kdmF+gHKPELfvh5jpNPzjrO22/oxWrFZ7YEeOoIIIuDsIj2CMzxjHSnCTS1k+nP6qYyj1b80962MWz5NmLc6qpSd4Weo7OY/vT2wx+ULg+qxFZ4Gyolgn15dkP2cn+DDByQYv5titMxNlmMZLdkwZR9vKe6A1ZUTgis7GyqCxPQALmMWYxXGfUTpx3zZjzDf99i35xqflbxXzfCqpr8501K8NswhD4KWPdGb+TvC/OcSpJXAzQx9VP0jexTASXli0W8yFAQLZqZZTbv7SVbMTbic48IauSHF/NsVp2JssxjJbsmDKPt5T3RdPL3hOuwtpgF2kOsz6JORvY1+6MzSJpRlZTZlIYEcCDcHxgNwRnDyh8V1mIJJB5siUBb99yWb7Or8Iv8AwLElqKaTUDdMlrM7LqCfCMi6Y4r51XVM+9xMmsVP7gNk8FCiAs3ybcJzT6mpI9BFlKetyWbvARfrdcSjyjvi2T87T8Goh15DcJ1GEymIs09mnHsJyoe9FU98NXlHfFsn52n4NRAUNop8NpfnEr8RY2XO9E9h90Y00U+G0vziV+IsbLneiew+6AxHP9Ju0++Lh030/enwugoaZys16OQ02Yp2qhlLZAeDNvJ4C3TFPVHpN2n3xcnIPoelSXr6kazVsJUlX2jMipztu/KuVV4Db0CwVUdHqvV63zafq7Xz6p8tt972tbrhBInMjBkYqym4ZSQQekEbQY29aMt8tuAy6TE2EpQqTpaz8o3KWZ1aw4AshNuuAt/kX03fEKd5c83qJGUM27OjXysf3thB7jxiZ6S43LoqabUzfRlre3FjuVR1kkDvihPJ0nEYjNUHY1OxI6w8u3vMSTyksXIl01KD6bNOYdSjKt+q7N4QFOaUaQzq6oefPa7Mdi7cqLwVRwA/7wr0d0Irq1c9NTs6XtnJCLfjZmIDW6rwl0RwY1lZT024TZgUnoXe5HXlBjYtDSJJlpKlqERFCqo3AAWAgMnLRYjgtTKnvKeS4OwmxRx8pCykqwI3i8MWOVon1M6coIEyY8wA7xmYtb2xsTSDBpVZTzKeeoZHFuw8GHQwO0GMa4hSmVNmSm3y3ZDbpUlT7oDRfk8/Fjfx3+6kSrT/AEwlYZTGc4zOxySpY3u9idvQo3k/mQIivk8/Fjfx3+6kVby4Y81TicyXf9HT/oVHC++YbdObZ9EQEX0n0oqq+aZlTNL7eam5EHQq7h7zxJjvh+hOIT0EyVRzmQi4bIQCOkX9IdkSrkK0USsrHmzlDSqYK2Q7QztmCX6QMrG3SojTIgMTVdJOp5mWYjypim9mBRgRuO2xHbF3cjnKi811oq18zNskzmO1jwlueJPA7zuNyREu5ZNFUrKCZMCjXyFMyW9tthtdOsFQe8CMuSphVgykhlIII2EEbQQeBvAXR5SWDWmU1Wo2MDJc9a89PEF/qxAeSrGfNcUpnPou+pf1ZnMv2AkHui6dJv8A3bRzXAAzNUs7Zt/SSj+kA7cswd8ZqRiCCDYjaCNljAbiim/KSxTLT01ODteYZpHUilRfvf2dUWbohiwq6KnqOMyWrNbg1rMO5gRGeeXnFddiroDskS1ldV7axva9u6Ar6lqGlusxDZkYMp6CpBB8RG1MKrVnyZU5fRmIswdjKGHvjGeK4ZMp2VZgsXlpNHqzFDr7DGleQzFtfhUtSbtIZpJ7BZ1+y6jugF/K7jBpsKqWU2d1EleG2YQp7wpY90Zz5OcGNXiVLKtzdYHf1EOdvEC3fFl+Uni+2lpQd2ae4+wn/UhL5OWDkzamrI9BBJT1m5zd4CqPpGAT8tPKLNmT5lDTOUkyjkmspsZjj0luNyKdluJBvEI0V0CrsQBenk/owbaxyES44An0j2Aww4m5M6aW9IuxPbmN/bGhuSHT2hNDIpZk1JE6UuQq5yBtpOZWOw33kXve8BV2K8j+JyJZmapJgXaVlPna3UtgT2C5iOaK6VVOHzRNp5hXbzkJujjiGXj27xwMbFkzlYXVgwO4ggjxERX/ADa4YZzz2pUeZMYu2csy3Y3NkJyDb1QHTQ2ZIq5UuvlFv0t3KErzXIyOpIFzlIIG3iT0WlJMJ6GhlyUCSpaS0HyUUKPAcYZdL8RZE1SA5nHOIB2L/M/zjHlyRjrNpZcOKct4pBixutarqBLl7VByp19LdmzwEN1ZTvTzit7MhBDdPEGJXodhORNa45zjmg8F/mfdaOmmOF6yXrFHPTf1rx8N/jFXfTXvjnLP4vP6Lqmrx480YK/hjj9TrhFeJ8pZg47COhhvEQDSP4VN9b8hC7ROuaTNysGyPsOw7DwP5f8AiEOkfwqb635CPNRm9rgrM+d+fk90mn9jqbRHiY4+cJ1o/PD00ojggU9qix90cNK6gJTPfe1lHef5XiLJ5xSKryydXMVXva63Kg2I4Hr4whra+dUMMxLH5KqOnoAjJfWbYuyYnu22/lhx6DfN7SLR277/AMFeiMnNVIeCgsfqkD2kQRJ9FcHMhCzj9I+8fsjgO3if+0EbWixTjxc+Z5afUM0Zc29fEcOentbq6OYOMy0ofS3/AGc0QLBJG6HvlMq802TJG5QZjdp5q+wN4wlwiXlFzsHSdg8THQ4I7MH5uY1E+01O3w4LKxrC0R6umQ7VdSh3TJZ+mv8AOGKrub5bN6pDe4mMuLZHLFvgaqt45YFQ+cVcmVwZxm9Uc5vYDHzVtEr5IsPz1M2cRslrlHrP/wDkHxjJmv2Y5szaem8xCW6e1VkWWOP+PcD4xGKJIV6V1WsqT0Ls/L8r98fFEkfMup5u61pddp6dtIg6Uy7IWyxCeSsKkiiwRvbdkvL5nGENaxCHL6R5q9rc0e0wqmmPmhlZ6iUvBSZh+iLL9ojwjJpsf/Y1daf3RtbspMpXSSBLRUG5VC+AtHaCCPo8RspBBBBAVZ5Q+Ea3D0ngc6nmDb0JMsh+1q/CM5yJzIyupsykMpHAg3B8Y2TpZhfnVFUSOMyUyjqaxynua0YzZSCQRYjYQeEBd3LzpKJ1DQKh2VA85NuACKFHi7fVhr8nLC89bOnndJlZR60xtn2Vbxisa/FJk5JKObiRL1Sernd/e9uwCNDeT1heqw1ppG2fNZh6igIPtBz3iAsLHMPFRTzpDbpstpf1lIv3b4xdUyGR2RhZlYqR0EGx9sbfjJ/LBg/m2K1AAss1tev/ANnOb7eeAsPQTSzV6NVJzc+mDyV6bzT+jO+/pTCB6vVFH0VM02YktPSdgi9rEAe0wopsUdJE6Qp5k4ozjrlliv3zEs5FcJ84xaRf0ZIaefoCy/bZYDUGG0ayZMuUnoy0VB2KAPyis/KO+LZPztPwaiLViqvKO+LZPztPwaiAobRT4bS/OJX4ixsud6J7D7oxpop8NpfnEr8RY2XO9E9h90BiOo9Ju0++NR8iEu2D0/WZh8Zjxlyo9Ju0++NTcinxPTfT/EeAnMZ18pD4wkfNh+LNjRUZ18pD4wkfNh+LNgE/k7fGj/Nn+/Kj78o1j/ScocBSpb/iz/8AHdHx5O3xo/zZ/vyod/KUw0idS1AGxkaST6rZ1H228ICKchqA4zT34LNI7dTMH5xqaMkclOJLT4tSTGNlLmWT/EVpYv1XYRreAIxnpeP6/V/OJv4jRsionKis7EBVBYk7gALk+EYtxqsE6onTRe0yY7i/QzFvzgNDeTz8WN/Hf7qRQOlTk1tUTvM+b+I0X95PPxY38d/upFJ8pmGGnxSrlkWBmmYvWsznjt9K3cYC3fJslDzOpa3OM8KT1CWpH3j4xb8UV5NmKgNVUzNtYJORem2ZX7d8uL1gE2Jyw0map3FGB7CpEYljYunmKrS4fUzmNrSmA62YZFHaWIjHUBp3kIObB0VhdRMmrY7QQWJPdcmM8aWYQaSsqKc/q5jKPVvdD3qQe+NOckWGGnwmlVhzmUzTst/aMXH2So7oqjyi8G1dZKqQObPl5WNvlyzbb2qV+qYCWeTzjoahnSHa3mz59vCXMBb7yue/rilJjtiGI323qqm3WNZMsPAH2R96KaTPRCqC3/rFO8jZssWtZu7neMSXkIwvXYqjEXEhGnd+xF9r37oB/wDKLwUSplJORbKZZkG24asgoOrY5+r1R08m7F8s+ppSfTQTl7UIVu+zj6pidcuuFa7CZjAXaQ6TR2XyN4K5PdGfNCdImoKtKlQTlVwVHHMjAD6xB7oBx5WcY86xWpcG6o2pXsl8026iwY98X3yL4P5thUi4s0689uvP6P2AkZmwagerqpUkG7zpgW+/0m2t3bT3Rs6nkhEVFFlUBQOgAWHsgM5cr/JzOp6ibV08svTTGMxsoJMpibsGHBLkkHcNxtYXq2NxExHMZ0Cw6qJM6klFjtLKDLY9rSyCfGAyVQ4jOkm8mbMlnpR2T7pETTR3ldxKmYZ5vnCcUnc4242cc4HrJPZFo4ryFUEwHUzJ0k8NomLfrDC5+sIo3TTRibh1U1NNIYgBlcbnQ7mtvG4i3SD2wGqdDNKZOI0yz5NxtyuhtmRxvU28QeIIh9jP/k2VjCpqpVzlaUr2/eVrA+DGNAQBBBBAEVppJ8Jm+t+Qiy4ZqzRqTMdnbPmY3Nmt+UamswWy0iKt7QaimC82v8C3B/g8n+Gn3RCpZYG4Adgj5p5IRFQblAUdgFhHSNmsbViGpe29pmBBBBEkEcrtE0nVDTnmNttYKACLAC2Y3sNnAA7TthwpcAp0sRKUsPlOM7fWe5hzgic5bzG0yhFKxzEPlUA2AAQmq8LkzRaZKRui6gkdh3g9kK4IjEzCaC6Q8nyTAWkMQ37LG/g+/wCtfuhdobhDUNE+sFphZnO7qVRsJG4DxiWRyqqdZilG3HoNvbE8ufLbFNN/yRpjpW3dsqkNndm6T7Nw9kPFEkL67RV0JMvnr1WDeG491uyE8mymzc09DAqfBo4PqWDNj4msr3HlpaOJLZYjud0cEdekeIjydVoNmYE9ANz4CNDFWYpxHL208vHML9FpV2nTTwIlD6O1vafZCGTSzZnoSyB+0/MHgdp8IkeF0AlShLNjvLdBLEk922LvoPT8tMs5stduOGpq81eztiStXB3ER9RHE0UQFCGAAMssoQAMZTh5ZO35LZiOtuqJHHWK4QQQQBGReU/CPNcTqpduaZhmr6szngDqFyO6NdRXHKPyWLidQk8VGpZZYlsNXnzWZiD6QsecR4QGZAI2Vodhnm1DTSOMuSit62UFvtExV2GcgolzpUxqzOqTFcpqbZgrAlb6zZcC1+uLpgCKN8pPCPgtWB0yGPjMT/qReUR3T3RZcSo2pi+rJZXV8ubKVPRcbxcb+MBj6L38mzCRkqqojaWEhT0WAd/HMngI4/8Ap9/27/kf3kWloLoyuHUaUyvnKlmZ8uXMzEm9rm2yw38ICQRVXlHfFsn52n4NRFqxFOUjQ7+lKZJGt1WWaJubJnvZJiWtmH7d79UBlzRT4bS/OJX4ixsud6J7D7oprCuQkyZ8qb57m1cxJltTa+Vg1r6zZe0XO4uCOmAxDUek3affGpuRT4npvp/iPEHfyfyST59vN/7D+8i1NCdHvMKOXS6zWavNz8uW92Lbrm2/pgH2M6+Uh8YSPmw/FmxoqK55SOTD+lKiXO851OSUJeXV572Z2vfOP2rd0BWfk7fGj/Nn+/Ki4eVfRc4hh8yWgvOlnXSh0soIK/SUsOi5HRDNydclf9GVRqPOdbeU0vLq8npMjXvnP7PRxiyoDDxBB4gg9hBHuMXPopy6mVJWXWyWmsoC62WRdgNl2VvldJB29ETPT3kjpq92nSmNPPbazAZkc7NrJcWbrBG/aDFff5hK3Pbzinyftc+/1ctvbAJ9OOVWoxNRR0kkypc0hCL5pkwkiy3GxVJ3jj02uDANJ8INJVTactmMohSek5QTbquTGjeT3kqp8OYTnbX1A3ORlVLixyLc7bbLnb0WuYZNKuRU1lXOqfPMmtfPk1ObLsAtfWC+7ogFvk8/Fjfx3+6kJOXjQhqmUtbIXNNkrlmKN7Shc5h0lST3E9AiZ8neiP8ARlKafW628wvmy5N4UWtmPREogMV4Fi82kny6iQ2WZLNweHQQRxUgkEdBi68P5f5WQa+kmCZbbq2UqT1ZrEDxh90z5GqSrdpshjTTWJLZRmlsTxKXGU+qQOqIHP5BK0NZKinZekl1PhkPvgI7yjcpM/FCqZRJp1OYSwbljwZ24kcABYX4745cl2hL4lVLdSKaWQ05+BA25AeLN7Bc9ti4ByCS1YNV1JmAfq5S5Ae1ySbdgHbFvYThcmmlLJkS1ly13Ku7rPSSeJO0wCpEAAAFgBYDoEV/y6YL5xhbuPSp2E4dgurjsysT9ERYUcK+kWbKmSnF0mIyMOlWBUjwMBiOL+8m3CssipqSNrzBKHYi5jbqu48IRHyff9u/5H95FqaEaODD6OXSh8+TMS9suYsxYm1zbfbfwgHPF6BZ8ibJb0ZiNLPYykfnGK6iSyMyOLMpKsOgg2I8Y2/FP6S8iAqaqdULV6sTXL5NTmyk7Ttzi+253cYCE+T/AINrsS1xHNp5Zf6bgovsLHtURobSCmmzKackiYZc5kYS3Fua9ubvB2X2d8R3k10DXCpc1dbrXmsGL5MmxRZVtmO4lj9KJlAY3x3GK8zHl1U+oLqxV0mTHNiDtFibDu2RbOhnLlLWSkqvlzDMUZddLAYMBuLqSCG6bXv0CLE0z5PqPEedOQrNAsJ0s5Xt0Hg49YG3C0VbiPIBPF9RVy3HATEZPEqWgJbXcueHIt5az5jcFCBfEs2wdl4orTbSiZiNW9TMULcBVQbQqLuF+J2kk9JO7dE9pOQStJ/SVFOg6Vzv7CqxN9FOROjpmEyoY1TixCsMksEfuAkt3kg9EA3eTxow8mTNrJoK68BJQIsSgJJbsY2t6t+Ii4o8VQAABYDYAI9gCCCCAIIIIAggggCCCCAIIIIAggggCCCCAIb8b/sz2QQRG/4ZSr5V/O9Idv5xLtF/R/x0QQRWaX/0beb8CRQQQRatIQQQQBBBBAEEEEAQQQQBBBBAEEEEAQQQQBBBBAEEEEAQQQQBBBBAEEEEAQQQQBBBBAEEEEAQQQQBBBBAEEEEAQQQQBBBBAEEEEAQQQQBBBBAEE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TEhUUExQWFhUXGB0WGRYYGBoWHRoaHBgWGBocHRoaHCggGBolGxkYITIlJSkrLi8uGB81ODMsNygtLiwBCgoKDg0OGxAQGjQkICY4LTIvLy81NC80LTUsLjA0NiwtLTQsLSwsMCwsLCwvLCwsLCwvNCwtLCwsNCwsLCwsLP/AABEIAGECCAMBIgACEQEDEQH/xAAcAAABBQEBAQAAAAAAAAAAAAAABAUGBwgDAQL/xABSEAACAAQCBQcGCgYFCwUAAAABAgADBBEFEgYTITFBByJRYXGBkQgUMnKhsTQ1QnSCkqKys8EjQ1Jic9EVJDPj8BYXU1RkdZOjw+HxGCU2g+L/xAAbAQEAAgMBAQAAAAAAAAAAAAAAAgUDBAYBB//EADARAQACAQMDAQYFBAMAAAAAAAABAgMEESEFEjFBEyJRkcHwMnGB0eFCYaGxBhQz/9oADAMBAAIRAxEAPwC8YIIID5mOACTuAue6IjO0sdzaWoUdJ2nw3D2w86V1WSmfpfmDv3+y8QmjSKnqOpvjmKUnZbaDTUtScl43+B0qK+Yw5zse+3sEMdXOPSfGHGqaGWreKWtrWneZ3W+nxxHiHkrHqiUbpNYdROYeDXiS4JyhIxCVIEs/6Qej9Ib19o7IglS0cMLo9fUSpX7bgHs3t7AYtdLkyVnaJZNRo8GSkzeNtvWPK+1YEXG0HjHsRzSvSI0mrCKGudqnZs6ujcfAQswbSKTUAZWyvxRth7uB7ot4y17u3flxu8b7HeCCCMj0QR4TbfDVXaR08ogF8xuBZRm3kDh2xGbRXzLyZiPJ2iE6YcpEjD6uVSzpbnWKrmYCoVFaY0u7XN9mUkxNoqXTvBBW421ObXmYUwUng4nzCh7mA9sSeraiGYryiSJOJS8P1bvMcopdSuVWfcDtvcCx7485OtJhNwlJ882enRpc++8GTcEnrKgN3xXtNSsZmFVc3+1rsRepN96o2QSlv0BACPWgLgrsZMuqkU+omuJwYmcqky5eUE2c8L2sIdohuP4zOl4xh9Oj2kzknGYlhziq3XaRcW6jCTEcTqq7EZtDSzzTSaVFafOVVaYzuLqi5hZRbbex3GAnsEQ/R7z6nrGpah3qqdpeslVJQKyMDYy5hUZTfeD1RF8Cr8TxGbWU6VRp5cisnK08IrPkBCypKDZa2V2LHbzl3wFsQRX9VilVXYhNoaWeaeTSKnnE8KrTHdxdVTMCFGw3PSD1QUmJVeH4hIpKqeaqnq7iTOdVWZLmKL5GygBlOyx33bqgLAgisqDEKnEq2slefNRrTTdSkiUEEx7frGLgkqSDYD/zKdGJddI16V0xJ0tDmlVAAV2S12DoosCOkb9vVASSCK30dmV2Lo1WKx6OnZ2WnlSkQkqjFc8xnBuSwPNGzYYUaM4rVz2rMNqJ+rq6fKVqpaL+klNYh8jc3NwPDndUAuOm0yZUzZFJRTahJEwSp04OktFbZmC5trldtx1dYvIVxuSao0gf9OJWvKWP9nmCXzWtvI2XvFf8l2D1GapmeezMiV09Xl6uXaawYgszWzKSdths2Q3SMCqv6fmShiM0TfMM+v1UrMV1yDJly5bX23tfZAXDePYj7YLM85E3Pf0dt7bjc7On5Nhstv3mJBAEEEEAQQQQBBBBAEEEEAQQQQBBBBAEEEEAQQQQBBBBAEEEEAQQQQBBBBAEEEEAQQQQBBBBAEEEEAQQQQBBBBAQ7Tipu8uWOALntOwe4+MNdIsfGK1GtqZjbxmsOxdn5e2O0vYsctrcnfltLpcVPZ4a0++SareGWqeHKreGapaMWOG/grwQVLRJeSyhz1TzTulJYes+z7obxiKVLRZnJ7T6igacd8wtM7hzV93ti40lfe3n0YeqZfZ6af78ff6I9p1WayqIG5dn5fkT3w30iQlmzM8xm33O/wBghypVjXzW35lw2SeTtTYlOQWWYwHRe/vhWcann9Ye6w/KGtBHThGD2t44i0/NGsz8RV1Tv6TM3aSYMDpdbVyU4Kxmt2INn2isJ5hiQ8n9Ld5848LSR3c5vaw8I2tHWb5YmTFHdkTSK9q//k8r/dp/HmRYUNtZOpZc4PNaQk7JlDuUWZkJOwE87Le+zde8XbdVDpVRzpGI1OHSQRKxZ5UwEbAgzf1k9pAa/VbjEq5QpCy6vBEQWVKoKoHAAIAPCJiK6jmTUbWUzzVusts0tnGawIQ3uL2FwN8LamilzGRpktHaWcyFlDFG6VJHNPWICDaU/H+Ffw6j7kJsLrkoMbrkqnWUlYsudImOQqMVGR0zGwzXOwdXWIsKbRS2mLMaWhmICEcqCyg7wrEXW/VCbHaWlmS7VayWl3/XBSt+rPsB3wDRhmmCVNe1NTKs6TLlZ5tSjgork2WWCLhyRt37LGGPki9PFf8AeM73xKcNrMPp01ciZSyk35UeWgv02B3w5UVJKQM0lJaiYdYxRVXOx+USo5xPTAV3g1YmH43iC1TrKStEqbImuQiNkDBlzHZmBe1uodIj60grkxHFqCTSus1aRzUz5qEOiWsFTMNmYld3X22n+J4XJqEyT5Uuau/LMUOL9IuNhj3DcMk06ZJEqXKTfllqEF+mwG0wFdYgmC4lPnLWylp6qU5lsJr+bzHA3MCGAmKQLg7dluEJNB5Vq+soaSpepw/zYnMz61ZU1iFCLMGy2UnYOjpETjFlwupI84NHNI3GYZTEdhJuIX0T0lPJXVGRKkE2UoURCeoiwJ2HwgIPyTY/IpqHzKqmy6eopHmJMSa6yzYzHmBhmIzLZt46ukR10FPneK12Iy/g5RaWU9iBNy5S7DpUFbA9cSTEZOF1TqZ3mc59gUuZTt1AX2nbwiQSZKooVFCqBYKoAAHQANgEBDeS70K7/eFT+JDbPq0kaSlpzrLWZh+RGchQza9TlBOy9lOzqiwaWkly8wloiBmLtlULdmN2Y2G1id53mE2LYLT1IC1EiXOCm4ExA9j1XGyAWSZquoZWDKRcMCCCOkEbxH3HKkpklIsuWoRFAVVUWAA3AAbhHWAIIIIAggggCCCED43TAkGokgg2IMxAQRvBF9hgF8EcaWrlzBmluji9rowYX6Lg747QBBBBAEEEEAQQQQBBBBAEEEEAQQQQBBBBAEEEEAQQRzmz1X0mVb7rkD3w32exEz4dII5SqlG2Kyt2EH3R0JjyJ3JiY8vYI4y6tGNldSegMCfZHj1ksGxdARvBYD84d0fF7228bO8Ec5k9VXMzAL0kgDxhNJxaQxss1CejMI8m1Y4mSKWmN4gtgggiSIhJi1VqpMx+IXZ2nYPaRCuG3HK2nlpaoYBW3A3ubdAG090eTW1o2r5exatJi1/HqgNHKN7WJPQAWPgNsPUvDJzjZKcDpbKvsLX9kLabSOUObTygF6SAvsEJ63SKcNxUdi/zvGnj6FvPvz9G3m65Weax9/4IqjRmeR6B7mQ+8iI5iuDTpfpIfAjw4HuJh7fTOoQ/IYdBW3utC/D+UGS/MqE1d9mb017xa49sZr9D7Y3r+73T/wDIZ32n9lZvLLOEA5zMFA6ybD2mLX0rcU1AkleCqg7FAF/G0Kl0ZpZk2VUy7c0h1ym6kjdY9F+HVwiNcpNXmmrLG5d/bv8AzHhGtOOcOOYnzPDL1PX11Fa9vp/tFaRIeKddkN9IkOksRWZZ5c/by7II9cx6gj4mGMJ4gnnvYEngLxYGiVHqqSUCLMy6xvWfnHwvbuiASqfWzJcr/SOqn1b5m+yDFrARcdPptWbM2njiZexS3lJYReVTVQG1GMlj1MMy36gVb63XF0xFeVHCPOsLqpYF2CaxfWlnOB32I74sWwyhhdYZM6VOX0pcxZg7VYMPdG0qGqWbLSYhusxVdSNtwwDA+BjEcaq5F8X84wmRtu0m8hurJbKPqFPGAnMUp5SmKWl0tMPlM04j1RkX77+EXXGXOXPFNfi0wDdJRZI7ru32nYd0BX8au5HcXFThNOb3aUNQ3UZdgoPRzMh7xGUiIvDybMX+FUhPRPUeCP8A9OAvKGXTPFfNaGpn8ZcpivrEWT7REPUVX5RGK6vD5ckHbPmi/qICx+1k9sBnJFLEAbSTYdZMXvyy4WKXAaGQP1c6Uh62EifmPe1z3xWHJfhPnOKUssi6iZrG9WWDM234HKB3xp7S6gop0lVr9Xqg4ZdY+QZ8rAWNxtyltnbAZM0U+G0vziV+IsbOivKLRrR9ZiNLFLrA6lLTyTmBBWw1m03tFhkwBBDP/lTRf63T/wDFT+cOkicrqrowZWAZWBuCCLggjeCIDpBEcxfTvD6Zik6rlK42FQS5HaEBI74V4LpRR1eymqJU078qsM31TzvZAPEEEEAQQ247j9NRy9ZUzklLwzHabfsqLsx6gDELblrwsG2eaR0iUbe3b7ICxoxnph8Pq/nE38Ro1no3pTSVyFqWcsy3pLtVl7UYBh22sYybph8Pq/nE38RoC+/J5+LG/jv91ItCKv8AJ5+LG/jv91ItCAII41dUkpS8x1RRvZiFA7zEYqOUzCkNjWyif3czjxVSICWwQz4PpTR1RtT1MqY37KuM31Tt9kPEAQQ3VmPU0pyk2oky3G0q8xVIvtGwm8e0ON005skmfKmNbNlR1Y2FgTYHdcjxgHCCCOFbWy5K55rrLTdmdgoud20wHeCGqTpLRswVaqQzMQABNQkk7AAL7TDrAEEfLuACSQABck7ABDT/AJVUX+t0/wDxU/nAPEEeAxH8U04w+nJWbVyVYb1DZiO5bmAkMERKm5S8Kc2WtlD1syDxdQIk9JVJNUPLdXU7mVgwPeIDtDfjmGifKZPlb1PQw3dx3d8fcrFZTTDKD3cEi1jvAuQDaxI6jC2I2rFomspUvNLRavmFYYXWNTzg1jzSVZercw7fzESfS7GQJYlyzczBckfsH+fuvCPTbDArCcu5uaw/e4HvHuhr0bpVm1Cq52DnWPyiLWX8+wRTROTFM4I9fv8Ay6GYxZq11M+kcx+X7JNohhOrTWsOe42dS8O87/CItpIP6zO9b8hFlxWmkfwqb635CM2txxjw1rHx+jX6dltl1F729Y+sF0qkn11iLLLQBRmvYWAGwDe3TCHGMFmU9s9ip3MN1+g33GJ3gEoLTSgOKBu9hmPtMcdKZIalmX4AMO0ERK+jrOLvmfe23Rx6+1c8Y4j3d9tvqbtDMVLqZTm5UXUniu63d+cexH9FZmWql9dwe9T+doIz6HJN8XPpw1upYox5uPXlY0Vdp1Va2uyjdKUL3nnN7wO6LOnTAqljuAJPYBcxTVLMM2a8073dn8STF3oK+9N/h9XO9Rv7tafGf9JFhcuy3hPXvC5BlSGevmRtV5tu17e7XY0Vjwy1bw5Vbwy1jxtwhihZnI9IYSZ81mbIWCqt+bzRdiB07R4RJJrUlddG2TF2cFfuPEdW3shLhVN5phaKdjZLt2vdm49BPhEPpbk34k3798cb1XX9mado3j1+/wBHS6TTRfHyfavQ6bLN5dpi9F8reB2Hx7oRPQzV9KVMFv3GI8QCIfMNxaaosWzD97b7d8OqYy37I8TFNGu0OWeZms/P90b9OtvvCISpEw+jKmnslv7yLQqk6PVL/qwg6ZjD3Lc+6JNMxZrbAPbCCfiMxvlEdmyIZdfocM/1Wn5FOnTbyU4JoyslxMZy8wAgbAqi+w2G+/aYf4ZtFVJklyT+kdmF+gHKPELfvh5jpNPzjrO22/oxWrFZ7YEeOoIIIuDsIj2CMzxjHSnCTS1k+nP6qYyj1b80962MWz5NmLc6qpSd4Weo7OY/vT2wx+ULg+qxFZ4Gyolgn15dkP2cn+DDByQYv5titMxNlmMZLdkwZR9vKe6A1ZUTgis7GyqCxPQALmMWYxXGfUTpx3zZjzDf99i35xqflbxXzfCqpr8501K8NswhD4KWPdGb+TvC/OcSpJXAzQx9VP0jexTASXli0W8yFAQLZqZZTbv7SVbMTbic48IauSHF/NsVp2JssxjJbsmDKPt5T3RdPL3hOuwtpgF2kOsz6JORvY1+6MzSJpRlZTZlIYEcCDcHxgNwRnDyh8V1mIJJB5siUBb99yWb7Or8Iv8AwLElqKaTUDdMlrM7LqCfCMi6Y4r51XVM+9xMmsVP7gNk8FCiAs3ybcJzT6mpI9BFlKetyWbvARfrdcSjyjvi2T87T8Goh15DcJ1GEymIs09mnHsJyoe9FU98NXlHfFsn52n4NRAUNop8NpfnEr8RY2XO9E9h90Y00U+G0vziV+IsbLneiew+6AxHP9Ju0++Lh030/enwugoaZys16OQ02Yp2qhlLZAeDNvJ4C3TFPVHpN2n3xcnIPoelSXr6kazVsJUlX2jMipztu/KuVV4Db0CwVUdHqvV63zafq7Xz6p8tt972tbrhBInMjBkYqym4ZSQQekEbQY29aMt8tuAy6TE2EpQqTpaz8o3KWZ1aw4AshNuuAt/kX03fEKd5c83qJGUM27OjXysf3thB7jxiZ6S43LoqabUzfRlre3FjuVR1kkDvihPJ0nEYjNUHY1OxI6w8u3vMSTyksXIl01KD6bNOYdSjKt+q7N4QFOaUaQzq6oefPa7Mdi7cqLwVRwA/7wr0d0Irq1c9NTs6XtnJCLfjZmIDW6rwl0RwY1lZT024TZgUnoXe5HXlBjYtDSJJlpKlqERFCqo3AAWAgMnLRYjgtTKnvKeS4OwmxRx8pCykqwI3i8MWOVon1M6coIEyY8wA7xmYtb2xsTSDBpVZTzKeeoZHFuw8GHQwO0GMa4hSmVNmSm3y3ZDbpUlT7oDRfk8/Fjfx3+6kSrT/AEwlYZTGc4zOxySpY3u9idvQo3k/mQIivk8/Fjfx3+6kVby4Y81TicyXf9HT/oVHC++YbdObZ9EQEX0n0oqq+aZlTNL7eam5EHQq7h7zxJjvh+hOIT0EyVRzmQi4bIQCOkX9IdkSrkK0USsrHmzlDSqYK2Q7QztmCX6QMrG3SojTIgMTVdJOp5mWYjypim9mBRgRuO2xHbF3cjnKi811oq18zNskzmO1jwlueJPA7zuNyREu5ZNFUrKCZMCjXyFMyW9tthtdOsFQe8CMuSphVgykhlIII2EEbQQeBvAXR5SWDWmU1Wo2MDJc9a89PEF/qxAeSrGfNcUpnPou+pf1ZnMv2AkHui6dJv8A3bRzXAAzNUs7Zt/SSj+kA7cswd8ZqRiCCDYjaCNljAbiim/KSxTLT01ODteYZpHUilRfvf2dUWbohiwq6KnqOMyWrNbg1rMO5gRGeeXnFddiroDskS1ldV7axva9u6Ar6lqGlusxDZkYMp6CpBB8RG1MKrVnyZU5fRmIswdjKGHvjGeK4ZMp2VZgsXlpNHqzFDr7DGleQzFtfhUtSbtIZpJ7BZ1+y6jugF/K7jBpsKqWU2d1EleG2YQp7wpY90Zz5OcGNXiVLKtzdYHf1EOdvEC3fFl+Uni+2lpQd2ae4+wn/UhL5OWDkzamrI9BBJT1m5zd4CqPpGAT8tPKLNmT5lDTOUkyjkmspsZjj0luNyKdluJBvEI0V0CrsQBenk/owbaxyES44An0j2Aww4m5M6aW9IuxPbmN/bGhuSHT2hNDIpZk1JE6UuQq5yBtpOZWOw33kXve8BV2K8j+JyJZmapJgXaVlPna3UtgT2C5iOaK6VVOHzRNp5hXbzkJujjiGXj27xwMbFkzlYXVgwO4ggjxERX/ADa4YZzz2pUeZMYu2csy3Y3NkJyDb1QHTQ2ZIq5UuvlFv0t3KErzXIyOpIFzlIIG3iT0WlJMJ6GhlyUCSpaS0HyUUKPAcYZdL8RZE1SA5nHOIB2L/M/zjHlyRjrNpZcOKct4pBixutarqBLl7VByp19LdmzwEN1ZTvTzit7MhBDdPEGJXodhORNa45zjmg8F/mfdaOmmOF6yXrFHPTf1rx8N/jFXfTXvjnLP4vP6Lqmrx480YK/hjj9TrhFeJ8pZg47COhhvEQDSP4VN9b8hC7ROuaTNysGyPsOw7DwP5f8AiEOkfwqb635CPNRm9rgrM+d+fk90mn9jqbRHiY4+cJ1o/PD00ojggU9qix90cNK6gJTPfe1lHef5XiLJ5xSKryydXMVXva63Kg2I4Hr4whra+dUMMxLH5KqOnoAjJfWbYuyYnu22/lhx6DfN7SLR277/AMFeiMnNVIeCgsfqkD2kQRJ9FcHMhCzj9I+8fsjgO3if+0EbWixTjxc+Z5afUM0Zc29fEcOentbq6OYOMy0ofS3/AGc0QLBJG6HvlMq802TJG5QZjdp5q+wN4wlwiXlFzsHSdg8THQ4I7MH5uY1E+01O3w4LKxrC0R6umQ7VdSh3TJZ+mv8AOGKrub5bN6pDe4mMuLZHLFvgaqt45YFQ+cVcmVwZxm9Uc5vYDHzVtEr5IsPz1M2cRslrlHrP/wDkHxjJmv2Y5szaem8xCW6e1VkWWOP+PcD4xGKJIV6V1WsqT0Ls/L8r98fFEkfMup5u61pddp6dtIg6Uy7IWyxCeSsKkiiwRvbdkvL5nGENaxCHL6R5q9rc0e0wqmmPmhlZ6iUvBSZh+iLL9ojwjJpsf/Y1daf3RtbspMpXSSBLRUG5VC+AtHaCCPo8RspBBBBAVZ5Q+Ea3D0ngc6nmDb0JMsh+1q/CM5yJzIyupsykMpHAg3B8Y2TpZhfnVFUSOMyUyjqaxynua0YzZSCQRYjYQeEBd3LzpKJ1DQKh2VA85NuACKFHi7fVhr8nLC89bOnndJlZR60xtn2Vbxisa/FJk5JKObiRL1Sernd/e9uwCNDeT1heqw1ppG2fNZh6igIPtBz3iAsLHMPFRTzpDbpstpf1lIv3b4xdUyGR2RhZlYqR0EGx9sbfjJ/LBg/m2K1AAss1tev/ANnOb7eeAsPQTSzV6NVJzc+mDyV6bzT+jO+/pTCB6vVFH0VM02YktPSdgi9rEAe0wopsUdJE6Qp5k4ozjrlliv3zEs5FcJ84xaRf0ZIaefoCy/bZYDUGG0ayZMuUnoy0VB2KAPyis/KO+LZPztPwaiLViqvKO+LZPztPwaiAobRT4bS/OJX4ixsud6J7D7oxpop8NpfnEr8RY2XO9E9h90BiOo9Ju0++NR8iEu2D0/WZh8Zjxlyo9Ju0++NTcinxPTfT/EeAnMZ18pD4wkfNh+LNjRUZ18pD4wkfNh+LNgE/k7fGj/Nn+/Kj78o1j/ScocBSpb/iz/8AHdHx5O3xo/zZ/vyod/KUw0idS1AGxkaST6rZ1H228ICKchqA4zT34LNI7dTMH5xqaMkclOJLT4tSTGNlLmWT/EVpYv1XYRreAIxnpeP6/V/OJv4jRsionKis7EBVBYk7gALk+EYtxqsE6onTRe0yY7i/QzFvzgNDeTz8WN/Hf7qRQOlTk1tUTvM+b+I0X95PPxY38d/upFJ8pmGGnxSrlkWBmmYvWsznjt9K3cYC3fJslDzOpa3OM8KT1CWpH3j4xb8UV5NmKgNVUzNtYJORem2ZX7d8uL1gE2Jyw0map3FGB7CpEYljYunmKrS4fUzmNrSmA62YZFHaWIjHUBp3kIObB0VhdRMmrY7QQWJPdcmM8aWYQaSsqKc/q5jKPVvdD3qQe+NOckWGGnwmlVhzmUzTst/aMXH2So7oqjyi8G1dZKqQObPl5WNvlyzbb2qV+qYCWeTzjoahnSHa3mz59vCXMBb7yue/rilJjtiGI323qqm3WNZMsPAH2R96KaTPRCqC3/rFO8jZssWtZu7neMSXkIwvXYqjEXEhGnd+xF9r37oB/wDKLwUSplJORbKZZkG24asgoOrY5+r1R08m7F8s+ppSfTQTl7UIVu+zj6pidcuuFa7CZjAXaQ6TR2XyN4K5PdGfNCdImoKtKlQTlVwVHHMjAD6xB7oBx5WcY86xWpcG6o2pXsl8026iwY98X3yL4P5thUi4s0689uvP6P2AkZmwagerqpUkG7zpgW+/0m2t3bT3Rs6nkhEVFFlUBQOgAWHsgM5cr/JzOp6ibV08svTTGMxsoJMpibsGHBLkkHcNxtYXq2NxExHMZ0Cw6qJM6klFjtLKDLY9rSyCfGAyVQ4jOkm8mbMlnpR2T7pETTR3ldxKmYZ5vnCcUnc4242cc4HrJPZFo4ryFUEwHUzJ0k8NomLfrDC5+sIo3TTRibh1U1NNIYgBlcbnQ7mtvG4i3SD2wGqdDNKZOI0yz5NxtyuhtmRxvU28QeIIh9jP/k2VjCpqpVzlaUr2/eVrA+DGNAQBBBBAEVppJ8Jm+t+Qiy4ZqzRqTMdnbPmY3Nmt+UamswWy0iKt7QaimC82v8C3B/g8n+Gn3RCpZYG4Adgj5p5IRFQblAUdgFhHSNmsbViGpe29pmBBBBEkEcrtE0nVDTnmNttYKACLAC2Y3sNnAA7TthwpcAp0sRKUsPlOM7fWe5hzgic5bzG0yhFKxzEPlUA2AAQmq8LkzRaZKRui6gkdh3g9kK4IjEzCaC6Q8nyTAWkMQ37LG/g+/wCtfuhdobhDUNE+sFphZnO7qVRsJG4DxiWRyqqdZilG3HoNvbE8ufLbFNN/yRpjpW3dsqkNndm6T7Nw9kPFEkL67RV0JMvnr1WDeG491uyE8mymzc09DAqfBo4PqWDNj4msr3HlpaOJLZYjud0cEdekeIjydVoNmYE9ANz4CNDFWYpxHL208vHML9FpV2nTTwIlD6O1vafZCGTSzZnoSyB+0/MHgdp8IkeF0AlShLNjvLdBLEk922LvoPT8tMs5stduOGpq81eztiStXB3ER9RHE0UQFCGAAMssoQAMZTh5ZO35LZiOtuqJHHWK4QQQQBGReU/CPNcTqpduaZhmr6szngDqFyO6NdRXHKPyWLidQk8VGpZZYlsNXnzWZiD6QsecR4QGZAI2Vodhnm1DTSOMuSit62UFvtExV2GcgolzpUxqzOqTFcpqbZgrAlb6zZcC1+uLpgCKN8pPCPgtWB0yGPjMT/qReUR3T3RZcSo2pi+rJZXV8ubKVPRcbxcb+MBj6L38mzCRkqqojaWEhT0WAd/HMngI4/8Ap9/27/kf3kWloLoyuHUaUyvnKlmZ8uXMzEm9rm2yw38ICQRVXlHfFsn52n4NRFqxFOUjQ7+lKZJGt1WWaJubJnvZJiWtmH7d79UBlzRT4bS/OJX4ixsud6J7D7oprCuQkyZ8qb57m1cxJltTa+Vg1r6zZe0XO4uCOmAxDUek3affGpuRT4npvp/iPEHfyfyST59vN/7D+8i1NCdHvMKOXS6zWavNz8uW92Lbrm2/pgH2M6+Uh8YSPmw/FmxoqK55SOTD+lKiXO851OSUJeXV572Z2vfOP2rd0BWfk7fGj/Nn+/Ki4eVfRc4hh8yWgvOlnXSh0soIK/SUsOi5HRDNydclf9GVRqPOdbeU0vLq8npMjXvnP7PRxiyoDDxBB4gg9hBHuMXPopy6mVJWXWyWmsoC62WRdgNl2VvldJB29ETPT3kjpq92nSmNPPbazAZkc7NrJcWbrBG/aDFff5hK3Pbzinyftc+/1ctvbAJ9OOVWoxNRR0kkypc0hCL5pkwkiy3GxVJ3jj02uDANJ8INJVTactmMohSek5QTbquTGjeT3kqp8OYTnbX1A3ORlVLixyLc7bbLnb0WuYZNKuRU1lXOqfPMmtfPk1ObLsAtfWC+7ogFvk8/Fjfx3+6kJOXjQhqmUtbIXNNkrlmKN7Shc5h0lST3E9AiZ8neiP8ARlKafW628wvmy5N4UWtmPREogMV4Fi82kny6iQ2WZLNweHQQRxUgkEdBi68P5f5WQa+kmCZbbq2UqT1ZrEDxh90z5GqSrdpshjTTWJLZRmlsTxKXGU+qQOqIHP5BK0NZKinZekl1PhkPvgI7yjcpM/FCqZRJp1OYSwbljwZ24kcABYX4745cl2hL4lVLdSKaWQ05+BA25AeLN7Bc9ti4ByCS1YNV1JmAfq5S5Ae1ySbdgHbFvYThcmmlLJkS1ly13Ku7rPSSeJO0wCpEAAAFgBYDoEV/y6YL5xhbuPSp2E4dgurjsysT9ERYUcK+kWbKmSnF0mIyMOlWBUjwMBiOL+8m3CssipqSNrzBKHYi5jbqu48IRHyff9u/5H95FqaEaODD6OXSh8+TMS9suYsxYm1zbfbfwgHPF6BZ8ibJb0ZiNLPYykfnGK6iSyMyOLMpKsOgg2I8Y2/FP6S8iAqaqdULV6sTXL5NTmyk7Ttzi+253cYCE+T/AINrsS1xHNp5Zf6bgovsLHtURobSCmmzKackiYZc5kYS3Fua9ubvB2X2d8R3k10DXCpc1dbrXmsGL5MmxRZVtmO4lj9KJlAY3x3GK8zHl1U+oLqxV0mTHNiDtFibDu2RbOhnLlLWSkqvlzDMUZddLAYMBuLqSCG6bXv0CLE0z5PqPEedOQrNAsJ0s5Xt0Hg49YG3C0VbiPIBPF9RVy3HATEZPEqWgJbXcueHIt5az5jcFCBfEs2wdl4orTbSiZiNW9TMULcBVQbQqLuF+J2kk9JO7dE9pOQStJ/SVFOg6Vzv7CqxN9FOROjpmEyoY1TixCsMksEfuAkt3kg9EA3eTxow8mTNrJoK68BJQIsSgJJbsY2t6t+Ii4o8VQAABYDYAI9gCCCCAIIIIAggggCCCCAIIIIAggggCCCCAIb8b/sz2QQRG/4ZSr5V/O9Idv5xLtF/R/x0QQRWaX/0beb8CRQQQRatIQQQQBBBBAEEEEAQQQQBBBBAEEEEAQQQQBBBBAEEEEAQQQQBBBBAEEEEAQQQQBBBBAEEEEAQQQQBBBBAEEEEAQQQQBBBBAEEEEAQQQQBBBBAEEEEAQQQQBBBBAEE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TEhUUExQWFhUXGB0WGRYYGBoWHRoaHBgWGBocHRoaHCggGBolGxkYITIlJSkrLi8uGB81ODMsNygtLiwBCgoKDg0OGxAQGjQkICY4LTIvLy81NC80LTUsLjA0NiwtLTQsLSwsMCwsLCwvLCwsLCwvNCwtLCwsNCwsLCwsLP/AABEIAGECCAMBIgACEQEDEQH/xAAcAAABBQEBAQAAAAAAAAAAAAAABAUGBwgDAQL/xABSEAACAAQCBQcGCgYFCwUAAAABAgADBBEFEgYTITFBByJRYXGBkQgUMnKhsTQ1QnSCkqKys8EjQ1Jic9EVJDPj8BYXU1RkdZOjw+HxGCU2g+L/xAAbAQEAAgMBAQAAAAAAAAAAAAAAAgUDBAYBB//EADARAQACAQMDAQYFBAMAAAAAAAABAgMEESEFEjFBEyJRkcHwMnGB0eFCYaGxBhQz/9oADAMBAAIRAxEAPwC8YIIID5mOACTuAue6IjO0sdzaWoUdJ2nw3D2w86V1WSmfpfmDv3+y8QmjSKnqOpvjmKUnZbaDTUtScl43+B0qK+Yw5zse+3sEMdXOPSfGHGqaGWreKWtrWneZ3W+nxxHiHkrHqiUbpNYdROYeDXiS4JyhIxCVIEs/6Qej9Ib19o7IglS0cMLo9fUSpX7bgHs3t7AYtdLkyVnaJZNRo8GSkzeNtvWPK+1YEXG0HjHsRzSvSI0mrCKGudqnZs6ujcfAQswbSKTUAZWyvxRth7uB7ot4y17u3flxu8b7HeCCCMj0QR4TbfDVXaR08ogF8xuBZRm3kDh2xGbRXzLyZiPJ2iE6YcpEjD6uVSzpbnWKrmYCoVFaY0u7XN9mUkxNoqXTvBBW421ObXmYUwUng4nzCh7mA9sSeraiGYryiSJOJS8P1bvMcopdSuVWfcDtvcCx7485OtJhNwlJ882enRpc++8GTcEnrKgN3xXtNSsZmFVc3+1rsRepN96o2QSlv0BACPWgLgrsZMuqkU+omuJwYmcqky5eUE2c8L2sIdohuP4zOl4xh9Oj2kzknGYlhziq3XaRcW6jCTEcTqq7EZtDSzzTSaVFafOVVaYzuLqi5hZRbbex3GAnsEQ/R7z6nrGpah3qqdpeslVJQKyMDYy5hUZTfeD1RF8Cr8TxGbWU6VRp5cisnK08IrPkBCypKDZa2V2LHbzl3wFsQRX9VilVXYhNoaWeaeTSKnnE8KrTHdxdVTMCFGw3PSD1QUmJVeH4hIpKqeaqnq7iTOdVWZLmKL5GygBlOyx33bqgLAgisqDEKnEq2slefNRrTTdSkiUEEx7frGLgkqSDYD/zKdGJddI16V0xJ0tDmlVAAV2S12DoosCOkb9vVASSCK30dmV2Lo1WKx6OnZ2WnlSkQkqjFc8xnBuSwPNGzYYUaM4rVz2rMNqJ+rq6fKVqpaL+klNYh8jc3NwPDndUAuOm0yZUzZFJRTahJEwSp04OktFbZmC5trldtx1dYvIVxuSao0gf9OJWvKWP9nmCXzWtvI2XvFf8l2D1GapmeezMiV09Xl6uXaawYgszWzKSdths2Q3SMCqv6fmShiM0TfMM+v1UrMV1yDJly5bX23tfZAXDePYj7YLM85E3Pf0dt7bjc7On5Nhstv3mJBAEEEEAQQQQBBBBAEEEEAQQQQBBBBAEEEEAQQQQBBBBAEEEEAQQQQBBBBAEEEEAQQQQBBBBAEEEEAQQQQBBBBAQ7Tipu8uWOALntOwe4+MNdIsfGK1GtqZjbxmsOxdn5e2O0vYsctrcnfltLpcVPZ4a0++SareGWqeHKreGapaMWOG/grwQVLRJeSyhz1TzTulJYes+z7obxiKVLRZnJ7T6igacd8wtM7hzV93ti40lfe3n0YeqZfZ6af78ff6I9p1WayqIG5dn5fkT3w30iQlmzM8xm33O/wBghypVjXzW35lw2SeTtTYlOQWWYwHRe/vhWcann9Ye6w/KGtBHThGD2t44i0/NGsz8RV1Tv6TM3aSYMDpdbVyU4Kxmt2INn2isJ5hiQ8n9Ld5848LSR3c5vaw8I2tHWb5YmTFHdkTSK9q//k8r/dp/HmRYUNtZOpZc4PNaQk7JlDuUWZkJOwE87Le+zde8XbdVDpVRzpGI1OHSQRKxZ5UwEbAgzf1k9pAa/VbjEq5QpCy6vBEQWVKoKoHAAIAPCJiK6jmTUbWUzzVusts0tnGawIQ3uL2FwN8LamilzGRpktHaWcyFlDFG6VJHNPWICDaU/H+Ffw6j7kJsLrkoMbrkqnWUlYsudImOQqMVGR0zGwzXOwdXWIsKbRS2mLMaWhmICEcqCyg7wrEXW/VCbHaWlmS7VayWl3/XBSt+rPsB3wDRhmmCVNe1NTKs6TLlZ5tSjgork2WWCLhyRt37LGGPki9PFf8AeM73xKcNrMPp01ciZSyk35UeWgv02B3w5UVJKQM0lJaiYdYxRVXOx+USo5xPTAV3g1YmH43iC1TrKStEqbImuQiNkDBlzHZmBe1uodIj60grkxHFqCTSus1aRzUz5qEOiWsFTMNmYld3X22n+J4XJqEyT5Uuau/LMUOL9IuNhj3DcMk06ZJEqXKTfllqEF+mwG0wFdYgmC4lPnLWylp6qU5lsJr+bzHA3MCGAmKQLg7dluEJNB5Vq+soaSpepw/zYnMz61ZU1iFCLMGy2UnYOjpETjFlwupI84NHNI3GYZTEdhJuIX0T0lPJXVGRKkE2UoURCeoiwJ2HwgIPyTY/IpqHzKqmy6eopHmJMSa6yzYzHmBhmIzLZt46ukR10FPneK12Iy/g5RaWU9iBNy5S7DpUFbA9cSTEZOF1TqZ3mc59gUuZTt1AX2nbwiQSZKooVFCqBYKoAAHQANgEBDeS70K7/eFT+JDbPq0kaSlpzrLWZh+RGchQza9TlBOy9lOzqiwaWkly8wloiBmLtlULdmN2Y2G1id53mE2LYLT1IC1EiXOCm4ExA9j1XGyAWSZquoZWDKRcMCCCOkEbxH3HKkpklIsuWoRFAVVUWAA3AAbhHWAIIIIAggggCCCED43TAkGokgg2IMxAQRvBF9hgF8EcaWrlzBmluji9rowYX6Lg747QBBBBAEEEEAQQQQBBBBAEEEEAQQQQBBBBAEEEEAQQRzmz1X0mVb7rkD3w32exEz4dII5SqlG2Kyt2EH3R0JjyJ3JiY8vYI4y6tGNldSegMCfZHj1ksGxdARvBYD84d0fF7228bO8Ec5k9VXMzAL0kgDxhNJxaQxss1CejMI8m1Y4mSKWmN4gtgggiSIhJi1VqpMx+IXZ2nYPaRCuG3HK2nlpaoYBW3A3ubdAG090eTW1o2r5exatJi1/HqgNHKN7WJPQAWPgNsPUvDJzjZKcDpbKvsLX9kLabSOUObTygF6SAvsEJ63SKcNxUdi/zvGnj6FvPvz9G3m65Weax9/4IqjRmeR6B7mQ+8iI5iuDTpfpIfAjw4HuJh7fTOoQ/IYdBW3utC/D+UGS/MqE1d9mb017xa49sZr9D7Y3r+73T/wDIZ32n9lZvLLOEA5zMFA6ybD2mLX0rcU1AkleCqg7FAF/G0Kl0ZpZk2VUy7c0h1ym6kjdY9F+HVwiNcpNXmmrLG5d/bv8AzHhGtOOcOOYnzPDL1PX11Fa9vp/tFaRIeKddkN9IkOksRWZZ5c/by7II9cx6gj4mGMJ4gnnvYEngLxYGiVHqqSUCLMy6xvWfnHwvbuiASqfWzJcr/SOqn1b5m+yDFrARcdPptWbM2njiZexS3lJYReVTVQG1GMlj1MMy36gVb63XF0xFeVHCPOsLqpYF2CaxfWlnOB32I74sWwyhhdYZM6VOX0pcxZg7VYMPdG0qGqWbLSYhusxVdSNtwwDA+BjEcaq5F8X84wmRtu0m8hurJbKPqFPGAnMUp5SmKWl0tMPlM04j1RkX77+EXXGXOXPFNfi0wDdJRZI7ru32nYd0BX8au5HcXFThNOb3aUNQ3UZdgoPRzMh7xGUiIvDybMX+FUhPRPUeCP8A9OAvKGXTPFfNaGpn8ZcpivrEWT7REPUVX5RGK6vD5ckHbPmi/qICx+1k9sBnJFLEAbSTYdZMXvyy4WKXAaGQP1c6Uh62EifmPe1z3xWHJfhPnOKUssi6iZrG9WWDM234HKB3xp7S6gop0lVr9Xqg4ZdY+QZ8rAWNxtyltnbAZM0U+G0vziV+IsbOivKLRrR9ZiNLFLrA6lLTyTmBBWw1m03tFhkwBBDP/lTRf63T/wDFT+cOkicrqrowZWAZWBuCCLggjeCIDpBEcxfTvD6Zik6rlK42FQS5HaEBI74V4LpRR1eymqJU078qsM31TzvZAPEEEEAQQ247j9NRy9ZUzklLwzHabfsqLsx6gDELblrwsG2eaR0iUbe3b7ICxoxnph8Pq/nE38Ro1no3pTSVyFqWcsy3pLtVl7UYBh22sYybph8Pq/nE38RoC+/J5+LG/jv91ItCKv8AJ5+LG/jv91ItCAII41dUkpS8x1RRvZiFA7zEYqOUzCkNjWyif3czjxVSICWwQz4PpTR1RtT1MqY37KuM31Tt9kPEAQQ3VmPU0pyk2oky3G0q8xVIvtGwm8e0ON005skmfKmNbNlR1Y2FgTYHdcjxgHCCCOFbWy5K55rrLTdmdgoud20wHeCGqTpLRswVaqQzMQABNQkk7AAL7TDrAEEfLuACSQABck7ABDT/AJVUX+t0/wDxU/nAPEEeAxH8U04w+nJWbVyVYb1DZiO5bmAkMERKm5S8Kc2WtlD1syDxdQIk9JVJNUPLdXU7mVgwPeIDtDfjmGifKZPlb1PQw3dx3d8fcrFZTTDKD3cEi1jvAuQDaxI6jC2I2rFomspUvNLRavmFYYXWNTzg1jzSVZercw7fzESfS7GQJYlyzczBckfsH+fuvCPTbDArCcu5uaw/e4HvHuhr0bpVm1Cq52DnWPyiLWX8+wRTROTFM4I9fv8Ay6GYxZq11M+kcx+X7JNohhOrTWsOe42dS8O87/CItpIP6zO9b8hFlxWmkfwqb635CM2txxjw1rHx+jX6dltl1F729Y+sF0qkn11iLLLQBRmvYWAGwDe3TCHGMFmU9s9ip3MN1+g33GJ3gEoLTSgOKBu9hmPtMcdKZIalmX4AMO0ERK+jrOLvmfe23Rx6+1c8Y4j3d9tvqbtDMVLqZTm5UXUniu63d+cexH9FZmWql9dwe9T+doIz6HJN8XPpw1upYox5uPXlY0Vdp1Va2uyjdKUL3nnN7wO6LOnTAqljuAJPYBcxTVLMM2a8073dn8STF3oK+9N/h9XO9Rv7tafGf9JFhcuy3hPXvC5BlSGevmRtV5tu17e7XY0Vjwy1bw5Vbwy1jxtwhihZnI9IYSZ81mbIWCqt+bzRdiB07R4RJJrUlddG2TF2cFfuPEdW3shLhVN5phaKdjZLt2vdm49BPhEPpbk34k3798cb1XX9mado3j1+/wBHS6TTRfHyfavQ6bLN5dpi9F8reB2Hx7oRPQzV9KVMFv3GI8QCIfMNxaaosWzD97b7d8OqYy37I8TFNGu0OWeZms/P90b9OtvvCISpEw+jKmnslv7yLQqk6PVL/qwg6ZjD3Lc+6JNMxZrbAPbCCfiMxvlEdmyIZdfocM/1Wn5FOnTbyU4JoyslxMZy8wAgbAqi+w2G+/aYf4ZtFVJklyT+kdmF+gHKPELfvh5jpNPzjrO22/oxWrFZ7YEeOoIIIuDsIj2CMzxjHSnCTS1k+nP6qYyj1b80962MWz5NmLc6qpSd4Weo7OY/vT2wx+ULg+qxFZ4Gyolgn15dkP2cn+DDByQYv5titMxNlmMZLdkwZR9vKe6A1ZUTgis7GyqCxPQALmMWYxXGfUTpx3zZjzDf99i35xqflbxXzfCqpr8501K8NswhD4KWPdGb+TvC/OcSpJXAzQx9VP0jexTASXli0W8yFAQLZqZZTbv7SVbMTbic48IauSHF/NsVp2JssxjJbsmDKPt5T3RdPL3hOuwtpgF2kOsz6JORvY1+6MzSJpRlZTZlIYEcCDcHxgNwRnDyh8V1mIJJB5siUBb99yWb7Or8Iv8AwLElqKaTUDdMlrM7LqCfCMi6Y4r51XVM+9xMmsVP7gNk8FCiAs3ybcJzT6mpI9BFlKetyWbvARfrdcSjyjvi2T87T8Goh15DcJ1GEymIs09mnHsJyoe9FU98NXlHfFsn52n4NRAUNop8NpfnEr8RY2XO9E9h90Y00U+G0vziV+IsbLneiew+6AxHP9Ju0++Lh030/enwugoaZys16OQ02Yp2qhlLZAeDNvJ4C3TFPVHpN2n3xcnIPoelSXr6kazVsJUlX2jMipztu/KuVV4Db0CwVUdHqvV63zafq7Xz6p8tt972tbrhBInMjBkYqym4ZSQQekEbQY29aMt8tuAy6TE2EpQqTpaz8o3KWZ1aw4AshNuuAt/kX03fEKd5c83qJGUM27OjXysf3thB7jxiZ6S43LoqabUzfRlre3FjuVR1kkDvihPJ0nEYjNUHY1OxI6w8u3vMSTyksXIl01KD6bNOYdSjKt+q7N4QFOaUaQzq6oefPa7Mdi7cqLwVRwA/7wr0d0Irq1c9NTs6XtnJCLfjZmIDW6rwl0RwY1lZT024TZgUnoXe5HXlBjYtDSJJlpKlqERFCqo3AAWAgMnLRYjgtTKnvKeS4OwmxRx8pCykqwI3i8MWOVon1M6coIEyY8wA7xmYtb2xsTSDBpVZTzKeeoZHFuw8GHQwO0GMa4hSmVNmSm3y3ZDbpUlT7oDRfk8/Fjfx3+6kSrT/AEwlYZTGc4zOxySpY3u9idvQo3k/mQIivk8/Fjfx3+6kVby4Y81TicyXf9HT/oVHC++YbdObZ9EQEX0n0oqq+aZlTNL7eam5EHQq7h7zxJjvh+hOIT0EyVRzmQi4bIQCOkX9IdkSrkK0USsrHmzlDSqYK2Q7QztmCX6QMrG3SojTIgMTVdJOp5mWYjypim9mBRgRuO2xHbF3cjnKi811oq18zNskzmO1jwlueJPA7zuNyREu5ZNFUrKCZMCjXyFMyW9tthtdOsFQe8CMuSphVgykhlIII2EEbQQeBvAXR5SWDWmU1Wo2MDJc9a89PEF/qxAeSrGfNcUpnPou+pf1ZnMv2AkHui6dJv8A3bRzXAAzNUs7Zt/SSj+kA7cswd8ZqRiCCDYjaCNljAbiim/KSxTLT01ODteYZpHUilRfvf2dUWbohiwq6KnqOMyWrNbg1rMO5gRGeeXnFddiroDskS1ldV7axva9u6Ar6lqGlusxDZkYMp6CpBB8RG1MKrVnyZU5fRmIswdjKGHvjGeK4ZMp2VZgsXlpNHqzFDr7DGleQzFtfhUtSbtIZpJ7BZ1+y6jugF/K7jBpsKqWU2d1EleG2YQp7wpY90Zz5OcGNXiVLKtzdYHf1EOdvEC3fFl+Uni+2lpQd2ae4+wn/UhL5OWDkzamrI9BBJT1m5zd4CqPpGAT8tPKLNmT5lDTOUkyjkmspsZjj0luNyKdluJBvEI0V0CrsQBenk/owbaxyES44An0j2Aww4m5M6aW9IuxPbmN/bGhuSHT2hNDIpZk1JE6UuQq5yBtpOZWOw33kXve8BV2K8j+JyJZmapJgXaVlPna3UtgT2C5iOaK6VVOHzRNp5hXbzkJujjiGXj27xwMbFkzlYXVgwO4ggjxERX/ADa4YZzz2pUeZMYu2csy3Y3NkJyDb1QHTQ2ZIq5UuvlFv0t3KErzXIyOpIFzlIIG3iT0WlJMJ6GhlyUCSpaS0HyUUKPAcYZdL8RZE1SA5nHOIB2L/M/zjHlyRjrNpZcOKct4pBixutarqBLl7VByp19LdmzwEN1ZTvTzit7MhBDdPEGJXodhORNa45zjmg8F/mfdaOmmOF6yXrFHPTf1rx8N/jFXfTXvjnLP4vP6Lqmrx480YK/hjj9TrhFeJ8pZg47COhhvEQDSP4VN9b8hC7ROuaTNysGyPsOw7DwP5f8AiEOkfwqb635CPNRm9rgrM+d+fk90mn9jqbRHiY4+cJ1o/PD00ojggU9qix90cNK6gJTPfe1lHef5XiLJ5xSKryydXMVXva63Kg2I4Hr4whra+dUMMxLH5KqOnoAjJfWbYuyYnu22/lhx6DfN7SLR277/AMFeiMnNVIeCgsfqkD2kQRJ9FcHMhCzj9I+8fsjgO3if+0EbWixTjxc+Z5afUM0Zc29fEcOentbq6OYOMy0ofS3/AGc0QLBJG6HvlMq802TJG5QZjdp5q+wN4wlwiXlFzsHSdg8THQ4I7MH5uY1E+01O3w4LKxrC0R6umQ7VdSh3TJZ+mv8AOGKrub5bN6pDe4mMuLZHLFvgaqt45YFQ+cVcmVwZxm9Uc5vYDHzVtEr5IsPz1M2cRslrlHrP/wDkHxjJmv2Y5szaem8xCW6e1VkWWOP+PcD4xGKJIV6V1WsqT0Ls/L8r98fFEkfMup5u61pddp6dtIg6Uy7IWyxCeSsKkiiwRvbdkvL5nGENaxCHL6R5q9rc0e0wqmmPmhlZ6iUvBSZh+iLL9ojwjJpsf/Y1daf3RtbspMpXSSBLRUG5VC+AtHaCCPo8RspBBBBAVZ5Q+Ea3D0ngc6nmDb0JMsh+1q/CM5yJzIyupsykMpHAg3B8Y2TpZhfnVFUSOMyUyjqaxynua0YzZSCQRYjYQeEBd3LzpKJ1DQKh2VA85NuACKFHi7fVhr8nLC89bOnndJlZR60xtn2Vbxisa/FJk5JKObiRL1Sernd/e9uwCNDeT1heqw1ppG2fNZh6igIPtBz3iAsLHMPFRTzpDbpstpf1lIv3b4xdUyGR2RhZlYqR0EGx9sbfjJ/LBg/m2K1AAss1tev/ANnOb7eeAsPQTSzV6NVJzc+mDyV6bzT+jO+/pTCB6vVFH0VM02YktPSdgi9rEAe0wopsUdJE6Qp5k4ozjrlliv3zEs5FcJ84xaRf0ZIaefoCy/bZYDUGG0ayZMuUnoy0VB2KAPyis/KO+LZPztPwaiLViqvKO+LZPztPwaiAobRT4bS/OJX4ixsud6J7D7oxpop8NpfnEr8RY2XO9E9h90BiOo9Ju0++NR8iEu2D0/WZh8Zjxlyo9Ju0++NTcinxPTfT/EeAnMZ18pD4wkfNh+LNjRUZ18pD4wkfNh+LNgE/k7fGj/Nn+/Kj78o1j/ScocBSpb/iz/8AHdHx5O3xo/zZ/vyod/KUw0idS1AGxkaST6rZ1H228ICKchqA4zT34LNI7dTMH5xqaMkclOJLT4tSTGNlLmWT/EVpYv1XYRreAIxnpeP6/V/OJv4jRsionKis7EBVBYk7gALk+EYtxqsE6onTRe0yY7i/QzFvzgNDeTz8WN/Hf7qRQOlTk1tUTvM+b+I0X95PPxY38d/upFJ8pmGGnxSrlkWBmmYvWsznjt9K3cYC3fJslDzOpa3OM8KT1CWpH3j4xb8UV5NmKgNVUzNtYJORem2ZX7d8uL1gE2Jyw0map3FGB7CpEYljYunmKrS4fUzmNrSmA62YZFHaWIjHUBp3kIObB0VhdRMmrY7QQWJPdcmM8aWYQaSsqKc/q5jKPVvdD3qQe+NOckWGGnwmlVhzmUzTst/aMXH2So7oqjyi8G1dZKqQObPl5WNvlyzbb2qV+qYCWeTzjoahnSHa3mz59vCXMBb7yue/rilJjtiGI323qqm3WNZMsPAH2R96KaTPRCqC3/rFO8jZssWtZu7neMSXkIwvXYqjEXEhGnd+xF9r37oB/wDKLwUSplJORbKZZkG24asgoOrY5+r1R08m7F8s+ppSfTQTl7UIVu+zj6pidcuuFa7CZjAXaQ6TR2XyN4K5PdGfNCdImoKtKlQTlVwVHHMjAD6xB7oBx5WcY86xWpcG6o2pXsl8026iwY98X3yL4P5thUi4s0689uvP6P2AkZmwagerqpUkG7zpgW+/0m2t3bT3Rs6nkhEVFFlUBQOgAWHsgM5cr/JzOp6ibV08svTTGMxsoJMpibsGHBLkkHcNxtYXq2NxExHMZ0Cw6qJM6klFjtLKDLY9rSyCfGAyVQ4jOkm8mbMlnpR2T7pETTR3ldxKmYZ5vnCcUnc4242cc4HrJPZFo4ryFUEwHUzJ0k8NomLfrDC5+sIo3TTRibh1U1NNIYgBlcbnQ7mtvG4i3SD2wGqdDNKZOI0yz5NxtyuhtmRxvU28QeIIh9jP/k2VjCpqpVzlaUr2/eVrA+DGNAQBBBBAEVppJ8Jm+t+Qiy4ZqzRqTMdnbPmY3Nmt+UamswWy0iKt7QaimC82v8C3B/g8n+Gn3RCpZYG4Adgj5p5IRFQblAUdgFhHSNmsbViGpe29pmBBBBEkEcrtE0nVDTnmNttYKACLAC2Y3sNnAA7TthwpcAp0sRKUsPlOM7fWe5hzgic5bzG0yhFKxzEPlUA2AAQmq8LkzRaZKRui6gkdh3g9kK4IjEzCaC6Q8nyTAWkMQ37LG/g+/wCtfuhdobhDUNE+sFphZnO7qVRsJG4DxiWRyqqdZilG3HoNvbE8ufLbFNN/yRpjpW3dsqkNndm6T7Nw9kPFEkL67RV0JMvnr1WDeG491uyE8mymzc09DAqfBo4PqWDNj4msr3HlpaOJLZYjud0cEdekeIjydVoNmYE9ANz4CNDFWYpxHL208vHML9FpV2nTTwIlD6O1vafZCGTSzZnoSyB+0/MHgdp8IkeF0AlShLNjvLdBLEk922LvoPT8tMs5stduOGpq81eztiStXB3ER9RHE0UQFCGAAMssoQAMZTh5ZO35LZiOtuqJHHWK4QQQQBGReU/CPNcTqpduaZhmr6szngDqFyO6NdRXHKPyWLidQk8VGpZZYlsNXnzWZiD6QsecR4QGZAI2Vodhnm1DTSOMuSit62UFvtExV2GcgolzpUxqzOqTFcpqbZgrAlb6zZcC1+uLpgCKN8pPCPgtWB0yGPjMT/qReUR3T3RZcSo2pi+rJZXV8ubKVPRcbxcb+MBj6L38mzCRkqqojaWEhT0WAd/HMngI4/8Ap9/27/kf3kWloLoyuHUaUyvnKlmZ8uXMzEm9rm2yw38ICQRVXlHfFsn52n4NRFqxFOUjQ7+lKZJGt1WWaJubJnvZJiWtmH7d79UBlzRT4bS/OJX4ixsud6J7D7oprCuQkyZ8qb57m1cxJltTa+Vg1r6zZe0XO4uCOmAxDUek3affGpuRT4npvp/iPEHfyfyST59vN/7D+8i1NCdHvMKOXS6zWavNz8uW92Lbrm2/pgH2M6+Uh8YSPmw/FmxoqK55SOTD+lKiXO851OSUJeXV572Z2vfOP2rd0BWfk7fGj/Nn+/Ki4eVfRc4hh8yWgvOlnXSh0soIK/SUsOi5HRDNydclf9GVRqPOdbeU0vLq8npMjXvnP7PRxiyoDDxBB4gg9hBHuMXPopy6mVJWXWyWmsoC62WRdgNl2VvldJB29ETPT3kjpq92nSmNPPbazAZkc7NrJcWbrBG/aDFff5hK3Pbzinyftc+/1ctvbAJ9OOVWoxNRR0kkypc0hCL5pkwkiy3GxVJ3jj02uDANJ8INJVTactmMohSek5QTbquTGjeT3kqp8OYTnbX1A3ORlVLixyLc7bbLnb0WuYZNKuRU1lXOqfPMmtfPk1ObLsAtfWC+7ogFvk8/Fjfx3+6kJOXjQhqmUtbIXNNkrlmKN7Shc5h0lST3E9AiZ8neiP8ARlKafW628wvmy5N4UWtmPREogMV4Fi82kny6iQ2WZLNweHQQRxUgkEdBi68P5f5WQa+kmCZbbq2UqT1ZrEDxh90z5GqSrdpshjTTWJLZRmlsTxKXGU+qQOqIHP5BK0NZKinZekl1PhkPvgI7yjcpM/FCqZRJp1OYSwbljwZ24kcABYX4745cl2hL4lVLdSKaWQ05+BA25AeLN7Bc9ti4ByCS1YNV1JmAfq5S5Ae1ySbdgHbFvYThcmmlLJkS1ly13Ku7rPSSeJO0wCpEAAAFgBYDoEV/y6YL5xhbuPSp2E4dgurjsysT9ERYUcK+kWbKmSnF0mIyMOlWBUjwMBiOL+8m3CssipqSNrzBKHYi5jbqu48IRHyff9u/5H95FqaEaODD6OXSh8+TMS9suYsxYm1zbfbfwgHPF6BZ8ibJb0ZiNLPYykfnGK6iSyMyOLMpKsOgg2I8Y2/FP6S8iAqaqdULV6sTXL5NTmyk7Ttzi+253cYCE+T/AINrsS1xHNp5Zf6bgovsLHtURobSCmmzKackiYZc5kYS3Fua9ubvB2X2d8R3k10DXCpc1dbrXmsGL5MmxRZVtmO4lj9KJlAY3x3GK8zHl1U+oLqxV0mTHNiDtFibDu2RbOhnLlLWSkqvlzDMUZddLAYMBuLqSCG6bXv0CLE0z5PqPEedOQrNAsJ0s5Xt0Hg49YG3C0VbiPIBPF9RVy3HATEZPEqWgJbXcueHIt5az5jcFCBfEs2wdl4orTbSiZiNW9TMULcBVQbQqLuF+J2kk9JO7dE9pOQStJ/SVFOg6Vzv7CqxN9FOROjpmEyoY1TixCsMksEfuAkt3kg9EA3eTxow8mTNrJoK68BJQIsSgJJbsY2t6t+Ii4o8VQAABYDYAI9gCCCCAIIIIAggggCCCCAIIIIAggggCCCCAIb8b/sz2QQRG/4ZSr5V/O9Idv5xLtF/R/x0QQRWaX/0beb8CRQQQRatIQQQQBBBBAEEEEAQQQQBBBBAEEEEAQQQQBBBBAEEEEAQQQQBBBBAEEEEAQQQQBBBBAEEEEAQQQQBBBBAEEEEAQQQQBBBBAEEEEAQQQQBBBBAEEEEAQQQQBBBBAEEEE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xQTEhUUExQWFhUXGB0WGRYYGBoWHRoaHBgWGBocHRoaHCggGBolGxkYITIlJSkrLi8uGB81ODMsNygtLiwBCgoKDg0OGxAQGjQkICY4LTIvLy81NC80LTUsLjA0NiwtLTQsLSwsMCwsLCwvLCwsLCwvNCwtLCwsNCwsLCwsLP/AABEIAGECCAMBIgACEQEDEQH/xAAcAAABBQEBAQAAAAAAAAAAAAAABAUGBwgDAQL/xABSEAACAAQCBQcGCgYFCwUAAAABAgADBBEFEgYTITFBByJRYXGBkQgUMnKhsTQ1QnSCkqKys8EjQ1Jic9EVJDPj8BYXU1RkdZOjw+HxGCU2g+L/xAAbAQEAAgMBAQAAAAAAAAAAAAAAAgUDBAYBB//EADARAQACAQMDAQYFBAMAAAAAAAABAgMEESEFEjFBEyJRkcHwMnGB0eFCYaGxBhQz/9oADAMBAAIRAxEAPwC8YIIID5mOACTuAue6IjO0sdzaWoUdJ2nw3D2w86V1WSmfpfmDv3+y8QmjSKnqOpvjmKUnZbaDTUtScl43+B0qK+Yw5zse+3sEMdXOPSfGHGqaGWreKWtrWneZ3W+nxxHiHkrHqiUbpNYdROYeDXiS4JyhIxCVIEs/6Qej9Ib19o7IglS0cMLo9fUSpX7bgHs3t7AYtdLkyVnaJZNRo8GSkzeNtvWPK+1YEXG0HjHsRzSvSI0mrCKGudqnZs6ujcfAQswbSKTUAZWyvxRth7uB7ot4y17u3flxu8b7HeCCCMj0QR4TbfDVXaR08ogF8xuBZRm3kDh2xGbRXzLyZiPJ2iE6YcpEjD6uVSzpbnWKrmYCoVFaY0u7XN9mUkxNoqXTvBBW421ObXmYUwUng4nzCh7mA9sSeraiGYryiSJOJS8P1bvMcopdSuVWfcDtvcCx7485OtJhNwlJ882enRpc++8GTcEnrKgN3xXtNSsZmFVc3+1rsRepN96o2QSlv0BACPWgLgrsZMuqkU+omuJwYmcqky5eUE2c8L2sIdohuP4zOl4xh9Oj2kzknGYlhziq3XaRcW6jCTEcTqq7EZtDSzzTSaVFafOVVaYzuLqi5hZRbbex3GAnsEQ/R7z6nrGpah3qqdpeslVJQKyMDYy5hUZTfeD1RF8Cr8TxGbWU6VRp5cisnK08IrPkBCypKDZa2V2LHbzl3wFsQRX9VilVXYhNoaWeaeTSKnnE8KrTHdxdVTMCFGw3PSD1QUmJVeH4hIpKqeaqnq7iTOdVWZLmKL5GygBlOyx33bqgLAgisqDEKnEq2slefNRrTTdSkiUEEx7frGLgkqSDYD/zKdGJddI16V0xJ0tDmlVAAV2S12DoosCOkb9vVASSCK30dmV2Lo1WKx6OnZ2WnlSkQkqjFc8xnBuSwPNGzYYUaM4rVz2rMNqJ+rq6fKVqpaL+klNYh8jc3NwPDndUAuOm0yZUzZFJRTahJEwSp04OktFbZmC5trldtx1dYvIVxuSao0gf9OJWvKWP9nmCXzWtvI2XvFf8l2D1GapmeezMiV09Xl6uXaawYgszWzKSdths2Q3SMCqv6fmShiM0TfMM+v1UrMV1yDJly5bX23tfZAXDePYj7YLM85E3Pf0dt7bjc7On5Nhstv3mJBAEEEEAQQQQBBBBAEEEEAQQQQBBBBAEEEEAQQQQBBBBAEEEEAQQQQBBBBAEEEEAQQQQBBBBAEEEEAQQQQBBBBAQ7Tipu8uWOALntOwe4+MNdIsfGK1GtqZjbxmsOxdn5e2O0vYsctrcnfltLpcVPZ4a0++SareGWqeHKreGapaMWOG/grwQVLRJeSyhz1TzTulJYes+z7obxiKVLRZnJ7T6igacd8wtM7hzV93ti40lfe3n0YeqZfZ6af78ff6I9p1WayqIG5dn5fkT3w30iQlmzM8xm33O/wBghypVjXzW35lw2SeTtTYlOQWWYwHRe/vhWcann9Ye6w/KGtBHThGD2t44i0/NGsz8RV1Tv6TM3aSYMDpdbVyU4Kxmt2INn2isJ5hiQ8n9Ld5848LSR3c5vaw8I2tHWb5YmTFHdkTSK9q//k8r/dp/HmRYUNtZOpZc4PNaQk7JlDuUWZkJOwE87Le+zde8XbdVDpVRzpGI1OHSQRKxZ5UwEbAgzf1k9pAa/VbjEq5QpCy6vBEQWVKoKoHAAIAPCJiK6jmTUbWUzzVusts0tnGawIQ3uL2FwN8LamilzGRpktHaWcyFlDFG6VJHNPWICDaU/H+Ffw6j7kJsLrkoMbrkqnWUlYsudImOQqMVGR0zGwzXOwdXWIsKbRS2mLMaWhmICEcqCyg7wrEXW/VCbHaWlmS7VayWl3/XBSt+rPsB3wDRhmmCVNe1NTKs6TLlZ5tSjgork2WWCLhyRt37LGGPki9PFf8AeM73xKcNrMPp01ciZSyk35UeWgv02B3w5UVJKQM0lJaiYdYxRVXOx+USo5xPTAV3g1YmH43iC1TrKStEqbImuQiNkDBlzHZmBe1uodIj60grkxHFqCTSus1aRzUz5qEOiWsFTMNmYld3X22n+J4XJqEyT5Uuau/LMUOL9IuNhj3DcMk06ZJEqXKTfllqEF+mwG0wFdYgmC4lPnLWylp6qU5lsJr+bzHA3MCGAmKQLg7dluEJNB5Vq+soaSpepw/zYnMz61ZU1iFCLMGy2UnYOjpETjFlwupI84NHNI3GYZTEdhJuIX0T0lPJXVGRKkE2UoURCeoiwJ2HwgIPyTY/IpqHzKqmy6eopHmJMSa6yzYzHmBhmIzLZt46ukR10FPneK12Iy/g5RaWU9iBNy5S7DpUFbA9cSTEZOF1TqZ3mc59gUuZTt1AX2nbwiQSZKooVFCqBYKoAAHQANgEBDeS70K7/eFT+JDbPq0kaSlpzrLWZh+RGchQza9TlBOy9lOzqiwaWkly8wloiBmLtlULdmN2Y2G1id53mE2LYLT1IC1EiXOCm4ExA9j1XGyAWSZquoZWDKRcMCCCOkEbxH3HKkpklIsuWoRFAVVUWAA3AAbhHWAIIIIAggggCCCED43TAkGokgg2IMxAQRvBF9hgF8EcaWrlzBmluji9rowYX6Lg747QBBBBAEEEEAQQQQBBBBAEEEEAQQQQBBBBAEEEEAQQRzmz1X0mVb7rkD3w32exEz4dII5SqlG2Kyt2EH3R0JjyJ3JiY8vYI4y6tGNldSegMCfZHj1ksGxdARvBYD84d0fF7228bO8Ec5k9VXMzAL0kgDxhNJxaQxss1CejMI8m1Y4mSKWmN4gtgggiSIhJi1VqpMx+IXZ2nYPaRCuG3HK2nlpaoYBW3A3ubdAG090eTW1o2r5exatJi1/HqgNHKN7WJPQAWPgNsPUvDJzjZKcDpbKvsLX9kLabSOUObTygF6SAvsEJ63SKcNxUdi/zvGnj6FvPvz9G3m65Weax9/4IqjRmeR6B7mQ+8iI5iuDTpfpIfAjw4HuJh7fTOoQ/IYdBW3utC/D+UGS/MqE1d9mb017xa49sZr9D7Y3r+73T/wDIZ32n9lZvLLOEA5zMFA6ybD2mLX0rcU1AkleCqg7FAF/G0Kl0ZpZk2VUy7c0h1ym6kjdY9F+HVwiNcpNXmmrLG5d/bv8AzHhGtOOcOOYnzPDL1PX11Fa9vp/tFaRIeKddkN9IkOksRWZZ5c/by7II9cx6gj4mGMJ4gnnvYEngLxYGiVHqqSUCLMy6xvWfnHwvbuiASqfWzJcr/SOqn1b5m+yDFrARcdPptWbM2njiZexS3lJYReVTVQG1GMlj1MMy36gVb63XF0xFeVHCPOsLqpYF2CaxfWlnOB32I74sWwyhhdYZM6VOX0pcxZg7VYMPdG0qGqWbLSYhusxVdSNtwwDA+BjEcaq5F8X84wmRtu0m8hurJbKPqFPGAnMUp5SmKWl0tMPlM04j1RkX77+EXXGXOXPFNfi0wDdJRZI7ru32nYd0BX8au5HcXFThNOb3aUNQ3UZdgoPRzMh7xGUiIvDybMX+FUhPRPUeCP8A9OAvKGXTPFfNaGpn8ZcpivrEWT7REPUVX5RGK6vD5ckHbPmi/qICx+1k9sBnJFLEAbSTYdZMXvyy4WKXAaGQP1c6Uh62EifmPe1z3xWHJfhPnOKUssi6iZrG9WWDM234HKB3xp7S6gop0lVr9Xqg4ZdY+QZ8rAWNxtyltnbAZM0U+G0vziV+IsbOivKLRrR9ZiNLFLrA6lLTyTmBBWw1m03tFhkwBBDP/lTRf63T/wDFT+cOkicrqrowZWAZWBuCCLggjeCIDpBEcxfTvD6Zik6rlK42FQS5HaEBI74V4LpRR1eymqJU078qsM31TzvZAPEEEEAQQ247j9NRy9ZUzklLwzHabfsqLsx6gDELblrwsG2eaR0iUbe3b7ICxoxnph8Pq/nE38Ro1no3pTSVyFqWcsy3pLtVl7UYBh22sYybph8Pq/nE38RoC+/J5+LG/jv91ItCKv8AJ5+LG/jv91ItCAII41dUkpS8x1RRvZiFA7zEYqOUzCkNjWyif3czjxVSICWwQz4PpTR1RtT1MqY37KuM31Tt9kPEAQQ3VmPU0pyk2oky3G0q8xVIvtGwm8e0ON005skmfKmNbNlR1Y2FgTYHdcjxgHCCCOFbWy5K55rrLTdmdgoud20wHeCGqTpLRswVaqQzMQABNQkk7AAL7TDrAEEfLuACSQABck7ABDT/AJVUX+t0/wDxU/nAPEEeAxH8U04w+nJWbVyVYb1DZiO5bmAkMERKm5S8Kc2WtlD1syDxdQIk9JVJNUPLdXU7mVgwPeIDtDfjmGifKZPlb1PQw3dx3d8fcrFZTTDKD3cEi1jvAuQDaxI6jC2I2rFomspUvNLRavmFYYXWNTzg1jzSVZercw7fzESfS7GQJYlyzczBckfsH+fuvCPTbDArCcu5uaw/e4HvHuhr0bpVm1Cq52DnWPyiLWX8+wRTROTFM4I9fv8Ay6GYxZq11M+kcx+X7JNohhOrTWsOe42dS8O87/CItpIP6zO9b8hFlxWmkfwqb635CM2txxjw1rHx+jX6dltl1F729Y+sF0qkn11iLLLQBRmvYWAGwDe3TCHGMFmU9s9ip3MN1+g33GJ3gEoLTSgOKBu9hmPtMcdKZIalmX4AMO0ERK+jrOLvmfe23Rx6+1c8Y4j3d9tvqbtDMVLqZTm5UXUniu63d+cexH9FZmWql9dwe9T+doIz6HJN8XPpw1upYox5uPXlY0Vdp1Va2uyjdKUL3nnN7wO6LOnTAqljuAJPYBcxTVLMM2a8073dn8STF3oK+9N/h9XO9Rv7tafGf9JFhcuy3hPXvC5BlSGevmRtV5tu17e7XY0Vjwy1bw5Vbwy1jxtwhihZnI9IYSZ81mbIWCqt+bzRdiB07R4RJJrUlddG2TF2cFfuPEdW3shLhVN5phaKdjZLt2vdm49BPhEPpbk34k3798cb1XX9mado3j1+/wBHS6TTRfHyfavQ6bLN5dpi9F8reB2Hx7oRPQzV9KVMFv3GI8QCIfMNxaaosWzD97b7d8OqYy37I8TFNGu0OWeZms/P90b9OtvvCISpEw+jKmnslv7yLQqk6PVL/qwg6ZjD3Lc+6JNMxZrbAPbCCfiMxvlEdmyIZdfocM/1Wn5FOnTbyU4JoyslxMZy8wAgbAqi+w2G+/aYf4ZtFVJklyT+kdmF+gHKPELfvh5jpNPzjrO22/oxWrFZ7YEeOoIIIuDsIj2CMzxjHSnCTS1k+nP6qYyj1b80962MWz5NmLc6qpSd4Weo7OY/vT2wx+ULg+qxFZ4Gyolgn15dkP2cn+DDByQYv5titMxNlmMZLdkwZR9vKe6A1ZUTgis7GyqCxPQALmMWYxXGfUTpx3zZjzDf99i35xqflbxXzfCqpr8501K8NswhD4KWPdGb+TvC/OcSpJXAzQx9VP0jexTASXli0W8yFAQLZqZZTbv7SVbMTbic48IauSHF/NsVp2JssxjJbsmDKPt5T3RdPL3hOuwtpgF2kOsz6JORvY1+6MzSJpRlZTZlIYEcCDcHxgNwRnDyh8V1mIJJB5siUBb99yWb7Or8Iv8AwLElqKaTUDdMlrM7LqCfCMi6Y4r51XVM+9xMmsVP7gNk8FCiAs3ybcJzT6mpI9BFlKetyWbvARfrdcSjyjvi2T87T8Goh15DcJ1GEymIs09mnHsJyoe9FU98NXlHfFsn52n4NRAUNop8NpfnEr8RY2XO9E9h90Y00U+G0vziV+IsbLneiew+6AxHP9Ju0++Lh030/enwugoaZys16OQ02Yp2qhlLZAeDNvJ4C3TFPVHpN2n3xcnIPoelSXr6kazVsJUlX2jMipztu/KuVV4Db0CwVUdHqvV63zafq7Xz6p8tt972tbrhBInMjBkYqym4ZSQQekEbQY29aMt8tuAy6TE2EpQqTpaz8o3KWZ1aw4AshNuuAt/kX03fEKd5c83qJGUM27OjXysf3thB7jxiZ6S43LoqabUzfRlre3FjuVR1kkDvihPJ0nEYjNUHY1OxI6w8u3vMSTyksXIl01KD6bNOYdSjKt+q7N4QFOaUaQzq6oefPa7Mdi7cqLwVRwA/7wr0d0Irq1c9NTs6XtnJCLfjZmIDW6rwl0RwY1lZT024TZgUnoXe5HXlBjYtDSJJlpKlqERFCqo3AAWAgMnLRYjgtTKnvKeS4OwmxRx8pCykqwI3i8MWOVon1M6coIEyY8wA7xmYtb2xsTSDBpVZTzKeeoZHFuw8GHQwO0GMa4hSmVNmSm3y3ZDbpUlT7oDRfk8/Fjfx3+6kSrT/AEwlYZTGc4zOxySpY3u9idvQo3k/mQIivk8/Fjfx3+6kVby4Y81TicyXf9HT/oVHC++YbdObZ9EQEX0n0oqq+aZlTNL7eam5EHQq7h7zxJjvh+hOIT0EyVRzmQi4bIQCOkX9IdkSrkK0USsrHmzlDSqYK2Q7QztmCX6QMrG3SojTIgMTVdJOp5mWYjypim9mBRgRuO2xHbF3cjnKi811oq18zNskzmO1jwlueJPA7zuNyREu5ZNFUrKCZMCjXyFMyW9tthtdOsFQe8CMuSphVgykhlIII2EEbQQeBvAXR5SWDWmU1Wo2MDJc9a89PEF/qxAeSrGfNcUpnPou+pf1ZnMv2AkHui6dJv8A3bRzXAAzNUs7Zt/SSj+kA7cswd8ZqRiCCDYjaCNljAbiim/KSxTLT01ODteYZpHUilRfvf2dUWbohiwq6KnqOMyWrNbg1rMO5gRGeeXnFddiroDskS1ldV7axva9u6Ar6lqGlusxDZkYMp6CpBB8RG1MKrVnyZU5fRmIswdjKGHvjGeK4ZMp2VZgsXlpNHqzFDr7DGleQzFtfhUtSbtIZpJ7BZ1+y6jugF/K7jBpsKqWU2d1EleG2YQp7wpY90Zz5OcGNXiVLKtzdYHf1EOdvEC3fFl+Uni+2lpQd2ae4+wn/UhL5OWDkzamrI9BBJT1m5zd4CqPpGAT8tPKLNmT5lDTOUkyjkmspsZjj0luNyKdluJBvEI0V0CrsQBenk/owbaxyES44An0j2Aww4m5M6aW9IuxPbmN/bGhuSHT2hNDIpZk1JE6UuQq5yBtpOZWOw33kXve8BV2K8j+JyJZmapJgXaVlPna3UtgT2C5iOaK6VVOHzRNp5hXbzkJujjiGXj27xwMbFkzlYXVgwO4ggjxERX/ADa4YZzz2pUeZMYu2csy3Y3NkJyDb1QHTQ2ZIq5UuvlFv0t3KErzXIyOpIFzlIIG3iT0WlJMJ6GhlyUCSpaS0HyUUKPAcYZdL8RZE1SA5nHOIB2L/M/zjHlyRjrNpZcOKct4pBixutarqBLl7VByp19LdmzwEN1ZTvTzit7MhBDdPEGJXodhORNa45zjmg8F/mfdaOmmOF6yXrFHPTf1rx8N/jFXfTXvjnLP4vP6Lqmrx480YK/hjj9TrhFeJ8pZg47COhhvEQDSP4VN9b8hC7ROuaTNysGyPsOw7DwP5f8AiEOkfwqb635CPNRm9rgrM+d+fk90mn9jqbRHiY4+cJ1o/PD00ojggU9qix90cNK6gJTPfe1lHef5XiLJ5xSKryydXMVXva63Kg2I4Hr4whra+dUMMxLH5KqOnoAjJfWbYuyYnu22/lhx6DfN7SLR277/AMFeiMnNVIeCgsfqkD2kQRJ9FcHMhCzj9I+8fsjgO3if+0EbWixTjxc+Z5afUM0Zc29fEcOentbq6OYOMy0ofS3/AGc0QLBJG6HvlMq802TJG5QZjdp5q+wN4wlwiXlFzsHSdg8THQ4I7MH5uY1E+01O3w4LKxrC0R6umQ7VdSh3TJZ+mv8AOGKrub5bN6pDe4mMuLZHLFvgaqt45YFQ+cVcmVwZxm9Uc5vYDHzVtEr5IsPz1M2cRslrlHrP/wDkHxjJmv2Y5szaem8xCW6e1VkWWOP+PcD4xGKJIV6V1WsqT0Ls/L8r98fFEkfMup5u61pddp6dtIg6Uy7IWyxCeSsKkiiwRvbdkvL5nGENaxCHL6R5q9rc0e0wqmmPmhlZ6iUvBSZh+iLL9ojwjJpsf/Y1daf3RtbspMpXSSBLRUG5VC+AtHaCCPo8RspBBBBAVZ5Q+Ea3D0ngc6nmDb0JMsh+1q/CM5yJzIyupsykMpHAg3B8Y2TpZhfnVFUSOMyUyjqaxynua0YzZSCQRYjYQeEBd3LzpKJ1DQKh2VA85NuACKFHi7fVhr8nLC89bOnndJlZR60xtn2Vbxisa/FJk5JKObiRL1Sernd/e9uwCNDeT1heqw1ppG2fNZh6igIPtBz3iAsLHMPFRTzpDbpstpf1lIv3b4xdUyGR2RhZlYqR0EGx9sbfjJ/LBg/m2K1AAss1tev/ANnOb7eeAsPQTSzV6NVJzc+mDyV6bzT+jO+/pTCB6vVFH0VM02YktPSdgi9rEAe0wopsUdJE6Qp5k4ozjrlliv3zEs5FcJ84xaRf0ZIaefoCy/bZYDUGG0ayZMuUnoy0VB2KAPyis/KO+LZPztPwaiLViqvKO+LZPztPwaiAobRT4bS/OJX4ixsud6J7D7oxpop8NpfnEr8RY2XO9E9h90BiOo9Ju0++NR8iEu2D0/WZh8Zjxlyo9Ju0++NTcinxPTfT/EeAnMZ18pD4wkfNh+LNjRUZ18pD4wkfNh+LNgE/k7fGj/Nn+/Kj78o1j/ScocBSpb/iz/8AHdHx5O3xo/zZ/vyod/KUw0idS1AGxkaST6rZ1H228ICKchqA4zT34LNI7dTMH5xqaMkclOJLT4tSTGNlLmWT/EVpYv1XYRreAIxnpeP6/V/OJv4jRsionKis7EBVBYk7gALk+EYtxqsE6onTRe0yY7i/QzFvzgNDeTz8WN/Hf7qRQOlTk1tUTvM+b+I0X95PPxY38d/upFJ8pmGGnxSrlkWBmmYvWsznjt9K3cYC3fJslDzOpa3OM8KT1CWpH3j4xb8UV5NmKgNVUzNtYJORem2ZX7d8uL1gE2Jyw0map3FGB7CpEYljYunmKrS4fUzmNrSmA62YZFHaWIjHUBp3kIObB0VhdRMmrY7QQWJPdcmM8aWYQaSsqKc/q5jKPVvdD3qQe+NOckWGGnwmlVhzmUzTst/aMXH2So7oqjyi8G1dZKqQObPl5WNvlyzbb2qV+qYCWeTzjoahnSHa3mz59vCXMBb7yue/rilJjtiGI323qqm3WNZMsPAH2R96KaTPRCqC3/rFO8jZssWtZu7neMSXkIwvXYqjEXEhGnd+xF9r37oB/wDKLwUSplJORbKZZkG24asgoOrY5+r1R08m7F8s+ppSfTQTl7UIVu+zj6pidcuuFa7CZjAXaQ6TR2XyN4K5PdGfNCdImoKtKlQTlVwVHHMjAD6xB7oBx5WcY86xWpcG6o2pXsl8026iwY98X3yL4P5thUi4s0689uvP6P2AkZmwagerqpUkG7zpgW+/0m2t3bT3Rs6nkhEVFFlUBQOgAWHsgM5cr/JzOp6ibV08svTTGMxsoJMpibsGHBLkkHcNxtYXq2NxExHMZ0Cw6qJM6klFjtLKDLY9rSyCfGAyVQ4jOkm8mbMlnpR2T7pETTR3ldxKmYZ5vnCcUnc4242cc4HrJPZFo4ryFUEwHUzJ0k8NomLfrDC5+sIo3TTRibh1U1NNIYgBlcbnQ7mtvG4i3SD2wGqdDNKZOI0yz5NxtyuhtmRxvU28QeIIh9jP/k2VjCpqpVzlaUr2/eVrA+DGNAQBBBBAEVppJ8Jm+t+Qiy4ZqzRqTMdnbPmY3Nmt+UamswWy0iKt7QaimC82v8C3B/g8n+Gn3RCpZYG4Adgj5p5IRFQblAUdgFhHSNmsbViGpe29pmBBBBEkEcrtE0nVDTnmNttYKACLAC2Y3sNnAA7TthwpcAp0sRKUsPlOM7fWe5hzgic5bzG0yhFKxzEPlUA2AAQmq8LkzRaZKRui6gkdh3g9kK4IjEzCaC6Q8nyTAWkMQ37LG/g+/wCtfuhdobhDUNE+sFphZnO7qVRsJG4DxiWRyqqdZilG3HoNvbE8ufLbFNN/yRpjpW3dsqkNndm6T7Nw9kPFEkL67RV0JMvnr1WDeG491uyE8mymzc09DAqfBo4PqWDNj4msr3HlpaOJLZYjud0cEdekeIjydVoNmYE9ANz4CNDFWYpxHL208vHML9FpV2nTTwIlD6O1vafZCGTSzZnoSyB+0/MHgdp8IkeF0AlShLNjvLdBLEk922LvoPT8tMs5stduOGpq81eztiStXB3ER9RHE0UQFCGAAMssoQAMZTh5ZO35LZiOtuqJHHWK4QQQQBGReU/CPNcTqpduaZhmr6szngDqFyO6NdRXHKPyWLidQk8VGpZZYlsNXnzWZiD6QsecR4QGZAI2Vodhnm1DTSOMuSit62UFvtExV2GcgolzpUxqzOqTFcpqbZgrAlb6zZcC1+uLpgCKN8pPCPgtWB0yGPjMT/qReUR3T3RZcSo2pi+rJZXV8ubKVPRcbxcb+MBj6L38mzCRkqqojaWEhT0WAd/HMngI4/8Ap9/27/kf3kWloLoyuHUaUyvnKlmZ8uXMzEm9rm2yw38ICQRVXlHfFsn52n4NRFqxFOUjQ7+lKZJGt1WWaJubJnvZJiWtmH7d79UBlzRT4bS/OJX4ixsud6J7D7oprCuQkyZ8qb57m1cxJltTa+Vg1r6zZe0XO4uCOmAxDUek3affGpuRT4npvp/iPEHfyfyST59vN/7D+8i1NCdHvMKOXS6zWavNz8uW92Lbrm2/pgH2M6+Uh8YSPmw/FmxoqK55SOTD+lKiXO851OSUJeXV572Z2vfOP2rd0BWfk7fGj/Nn+/Ki4eVfRc4hh8yWgvOlnXSh0soIK/SUsOi5HRDNydclf9GVRqPOdbeU0vLq8npMjXvnP7PRxiyoDDxBB4gg9hBHuMXPopy6mVJWXWyWmsoC62WRdgNl2VvldJB29ETPT3kjpq92nSmNPPbazAZkc7NrJcWbrBG/aDFff5hK3Pbzinyftc+/1ctvbAJ9OOVWoxNRR0kkypc0hCL5pkwkiy3GxVJ3jj02uDANJ8INJVTactmMohSek5QTbquTGjeT3kqp8OYTnbX1A3ORlVLixyLc7bbLnb0WuYZNKuRU1lXOqfPMmtfPk1ObLsAtfWC+7ogFvk8/Fjfx3+6kJOXjQhqmUtbIXNNkrlmKN7Shc5h0lST3E9AiZ8neiP8ARlKafW628wvmy5N4UWtmPREogMV4Fi82kny6iQ2WZLNweHQQRxUgkEdBi68P5f5WQa+kmCZbbq2UqT1ZrEDxh90z5GqSrdpshjTTWJLZRmlsTxKXGU+qQOqIHP5BK0NZKinZekl1PhkPvgI7yjcpM/FCqZRJp1OYSwbljwZ24kcABYX4745cl2hL4lVLdSKaWQ05+BA25AeLN7Bc9ti4ByCS1YNV1JmAfq5S5Ae1ySbdgHbFvYThcmmlLJkS1ly13Ku7rPSSeJO0wCpEAAAFgBYDoEV/y6YL5xhbuPSp2E4dgurjsysT9ERYUcK+kWbKmSnF0mIyMOlWBUjwMBiOL+8m3CssipqSNrzBKHYi5jbqu48IRHyff9u/5H95FqaEaODD6OXSh8+TMS9suYsxYm1zbfbfwgHPF6BZ8ibJb0ZiNLPYykfnGK6iSyMyOLMpKsOgg2I8Y2/FP6S8iAqaqdULV6sTXL5NTmyk7Ttzi+253cYCE+T/AINrsS1xHNp5Zf6bgovsLHtURobSCmmzKackiYZc5kYS3Fua9ubvB2X2d8R3k10DXCpc1dbrXmsGL5MmxRZVtmO4lj9KJlAY3x3GK8zHl1U+oLqxV0mTHNiDtFibDu2RbOhnLlLWSkqvlzDMUZddLAYMBuLqSCG6bXv0CLE0z5PqPEedOQrNAsJ0s5Xt0Hg49YG3C0VbiPIBPF9RVy3HATEZPEqWgJbXcueHIt5az5jcFCBfEs2wdl4orTbSiZiNW9TMULcBVQbQqLuF+J2kk9JO7dE9pOQStJ/SVFOg6Vzv7CqxN9FOROjpmEyoY1TixCsMksEfuAkt3kg9EA3eTxow8mTNrJoK68BJQIsSgJJbsY2t6t+Ii4o8VQAABYDYAI9gCCCCAIIIIAggggCCCCAIIIIAggggCCCCAIb8b/sz2QQRG/4ZSr5V/O9Idv5xLtF/R/x0QQRWaX/0beb8CRQQQRatIQQQQBBBBAEEEEAQQQQBBBBAEEEEAQQQQBBBBAEEEEAQQQQBBBBAEEEEAQQQQBBBBAEEEEAQQQQBBBBAEEEEAQQQQBBBBAEEEEAQQQQBBBBAEEEEAQQQQBBBBAEEEE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amerihub.com/wp-content/uploads/2014/08/XP-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48" y="3200400"/>
            <a:ext cx="883704" cy="7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i.cbsi.com/cnwk.1d/i/tim2/2015/01/12/Windows_7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704552" cy="7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nnovation.internews.org/sites/default/files/content-images/Microsoft%20Windows%208%20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3" y="3390192"/>
            <a:ext cx="1676400" cy="3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system less concerned/sensitive to privacy issues</a:t>
            </a:r>
          </a:p>
          <a:p>
            <a:r>
              <a:rPr lang="en-US" dirty="0" smtClean="0"/>
              <a:t>Expectations of privacy different</a:t>
            </a:r>
          </a:p>
          <a:p>
            <a:r>
              <a:rPr lang="en-US" dirty="0" smtClean="0"/>
              <a:t>Clinical studies often very strict on privacy</a:t>
            </a:r>
          </a:p>
          <a:p>
            <a:pPr lvl="1"/>
            <a:r>
              <a:rPr lang="en-US" dirty="0" smtClean="0"/>
              <a:t>IRB Issues</a:t>
            </a:r>
          </a:p>
          <a:p>
            <a:pPr lvl="1"/>
            <a:r>
              <a:rPr lang="en-US" dirty="0" smtClean="0"/>
              <a:t>Country oversight</a:t>
            </a:r>
          </a:p>
          <a:p>
            <a:r>
              <a:rPr lang="en-US" dirty="0" smtClean="0"/>
              <a:t>Country health data frameworks not as strict as HIPAA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2" name="Picture 2" descr="http://liveconferencepro.com/images/hipaa_comp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8800"/>
            <a:ext cx="211455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Stigma around disease / condition is a great concern</a:t>
            </a:r>
          </a:p>
          <a:p>
            <a:r>
              <a:rPr lang="en-US" dirty="0" smtClean="0"/>
              <a:t>Levels of stigma vary, and often not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4038600"/>
            <a:ext cx="7010400" cy="156966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HIV, Tuberculosis, Malaria, Diabetes, Pregnancy, Family Planning, STDs, Mental Illness, Drug Use, Alcohol Use, Abortion, Immunization Status, Maternal health practices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5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Surveillance data reporting:  DHIS2</a:t>
            </a:r>
          </a:p>
          <a:p>
            <a:r>
              <a:rPr lang="en-US" dirty="0" smtClean="0"/>
              <a:t>Medical record systems:  </a:t>
            </a:r>
            <a:r>
              <a:rPr lang="en-US" dirty="0" err="1" smtClean="0"/>
              <a:t>OpenMRS</a:t>
            </a:r>
            <a:endParaRPr lang="en-US" dirty="0" smtClean="0"/>
          </a:p>
          <a:p>
            <a:r>
              <a:rPr lang="en-US" dirty="0" smtClean="0"/>
              <a:t>Logistics management: </a:t>
            </a:r>
            <a:r>
              <a:rPr lang="en-US" dirty="0" err="1" smtClean="0"/>
              <a:t>OpenLMIS</a:t>
            </a:r>
            <a:endParaRPr lang="en-US" dirty="0" smtClean="0"/>
          </a:p>
          <a:p>
            <a:r>
              <a:rPr lang="en-US" dirty="0" smtClean="0"/>
              <a:t>Data reporting: Open Data Kit</a:t>
            </a:r>
          </a:p>
          <a:p>
            <a:r>
              <a:rPr lang="en-US" dirty="0" smtClean="0"/>
              <a:t>Health worker support: </a:t>
            </a:r>
            <a:r>
              <a:rPr lang="en-US" dirty="0" err="1" smtClean="0"/>
              <a:t>CommCare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a register</a:t>
            </a:r>
          </a:p>
          <a:p>
            <a:pPr lvl="1"/>
            <a:r>
              <a:rPr lang="en-US" dirty="0" smtClean="0"/>
              <a:t>National TB register</a:t>
            </a:r>
          </a:p>
          <a:p>
            <a:pPr lvl="1"/>
            <a:r>
              <a:rPr lang="en-US" dirty="0" smtClean="0"/>
              <a:t>Immunizations</a:t>
            </a:r>
          </a:p>
          <a:p>
            <a:r>
              <a:rPr lang="en-US" dirty="0" smtClean="0"/>
              <a:t>Reporting diagnostics</a:t>
            </a:r>
          </a:p>
          <a:p>
            <a:pPr lvl="1"/>
            <a:r>
              <a:rPr lang="en-US" dirty="0" smtClean="0"/>
              <a:t>Laboratory testing, reporting results</a:t>
            </a:r>
          </a:p>
          <a:p>
            <a:r>
              <a:rPr lang="en-US" dirty="0" smtClean="0"/>
              <a:t>Visit reminders</a:t>
            </a:r>
          </a:p>
          <a:p>
            <a:r>
              <a:rPr lang="en-US" dirty="0" smtClean="0"/>
              <a:t>Informational messages</a:t>
            </a:r>
          </a:p>
          <a:p>
            <a:r>
              <a:rPr lang="en-US" dirty="0" smtClean="0"/>
              <a:t>Counselling messages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identity</a:t>
            </a:r>
          </a:p>
          <a:p>
            <a:r>
              <a:rPr lang="en-US" dirty="0" smtClean="0"/>
              <a:t>Medication adherence</a:t>
            </a:r>
          </a:p>
          <a:p>
            <a:r>
              <a:rPr lang="en-US" dirty="0" smtClean="0"/>
              <a:t>Identification of counterfeit drugs</a:t>
            </a:r>
          </a:p>
          <a:p>
            <a:r>
              <a:rPr lang="en-US" dirty="0" smtClean="0"/>
              <a:t>Tracking health workers</a:t>
            </a:r>
          </a:p>
          <a:p>
            <a:pPr lvl="1"/>
            <a:r>
              <a:rPr lang="en-US" dirty="0" smtClean="0"/>
              <a:t>Verification of </a:t>
            </a:r>
            <a:r>
              <a:rPr lang="en-US" dirty="0" smtClean="0"/>
              <a:t>attendance</a:t>
            </a:r>
          </a:p>
          <a:p>
            <a:r>
              <a:rPr lang="en-US" dirty="0" smtClean="0"/>
              <a:t>Household visits</a:t>
            </a:r>
          </a:p>
          <a:p>
            <a:pPr lvl="1"/>
            <a:r>
              <a:rPr lang="en-US" dirty="0" smtClean="0"/>
              <a:t>Protecting privacy, geolocation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 </a:t>
            </a:r>
            <a:r>
              <a:rPr lang="en-US" dirty="0" err="1" smtClean="0"/>
              <a:t>Jezierski</a:t>
            </a:r>
            <a:endParaRPr lang="en-US" dirty="0" smtClean="0"/>
          </a:p>
          <a:p>
            <a:r>
              <a:rPr lang="en-US" dirty="0" smtClean="0"/>
              <a:t>Behavior change communication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3"/>
          <a:stretch/>
        </p:blipFill>
        <p:spPr>
          <a:xfrm>
            <a:off x="0" y="4587864"/>
            <a:ext cx="3209906" cy="22701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 descr="http://instedd.org/wp-content/themes/instedd_v3/images/InSTEDD-Logo-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209800" cy="8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Health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Nurses</a:t>
            </a:r>
          </a:p>
          <a:p>
            <a:pPr lvl="1"/>
            <a:r>
              <a:rPr lang="en-US" dirty="0" smtClean="0"/>
              <a:t>Health system employees</a:t>
            </a:r>
          </a:p>
          <a:p>
            <a:pPr lvl="1"/>
            <a:r>
              <a:rPr lang="en-US" dirty="0" smtClean="0"/>
              <a:t>Medical training, high school + education</a:t>
            </a:r>
          </a:p>
          <a:p>
            <a:pPr lvl="1"/>
            <a:r>
              <a:rPr lang="en-US" dirty="0" smtClean="0"/>
              <a:t>Permanent, salaried positions</a:t>
            </a:r>
          </a:p>
          <a:p>
            <a:pPr lvl="1"/>
            <a:r>
              <a:rPr lang="en-US" dirty="0" smtClean="0"/>
              <a:t>Full medical responsibilities</a:t>
            </a:r>
          </a:p>
          <a:p>
            <a:r>
              <a:rPr lang="en-US" dirty="0" smtClean="0"/>
              <a:t>Community Health Worker</a:t>
            </a:r>
          </a:p>
          <a:p>
            <a:pPr lvl="1"/>
            <a:r>
              <a:rPr lang="en-US" dirty="0" smtClean="0"/>
              <a:t>Members of community</a:t>
            </a:r>
          </a:p>
          <a:p>
            <a:pPr lvl="1"/>
            <a:r>
              <a:rPr lang="en-US" dirty="0" smtClean="0"/>
              <a:t>Non-salaried</a:t>
            </a:r>
          </a:p>
          <a:p>
            <a:pPr lvl="1"/>
            <a:r>
              <a:rPr lang="en-US" dirty="0" smtClean="0"/>
              <a:t>Incentive payments</a:t>
            </a:r>
          </a:p>
          <a:p>
            <a:pPr lvl="1"/>
            <a:r>
              <a:rPr lang="en-US" dirty="0" smtClean="0"/>
              <a:t>Limited medical responsibilities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/>
        </p:blipFill>
        <p:spPr bwMode="auto">
          <a:xfrm>
            <a:off x="4800600" y="4207932"/>
            <a:ext cx="3886200" cy="179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1225"/>
            <a:ext cx="3886200" cy="201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9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tracking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</a:p>
          <a:p>
            <a:r>
              <a:rPr lang="en-US" dirty="0" smtClean="0"/>
              <a:t>Pakistan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s://c2.staticflickr.com/6/5025/5662830012_6ca9ef4f61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48" y="228600"/>
            <a:ext cx="1207652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www.cdc.gov/polio/images/polio-map_1988-2014_616x312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7" y="4281222"/>
            <a:ext cx="4876800" cy="24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1.squarespace.com/static/5101854be4b0fed92eedbe9d/t/53aca6ffe4b0af2922e1cb93/1403823872715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2" y="1845000"/>
            <a:ext cx="398783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dc.gov/mmwr/preview/mmwrhtml/figures/m6249a5f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067"/>
            <a:ext cx="4267200" cy="21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632" y="5029200"/>
            <a:ext cx="382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Polio cases</a:t>
            </a:r>
          </a:p>
          <a:p>
            <a:r>
              <a:rPr lang="en-US" dirty="0" smtClean="0"/>
              <a:t>1988: 350,000</a:t>
            </a:r>
          </a:p>
          <a:p>
            <a:r>
              <a:rPr lang="en-US" dirty="0" smtClean="0"/>
              <a:t>2013: 416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 Immunization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IPV: 2, 4, 6, months, 6 years</a:t>
            </a:r>
          </a:p>
          <a:p>
            <a:r>
              <a:rPr lang="en-US" dirty="0" smtClean="0"/>
              <a:t>OPV:  3 Months</a:t>
            </a:r>
          </a:p>
          <a:p>
            <a:endParaRPr lang="en-US" dirty="0"/>
          </a:p>
          <a:p>
            <a:r>
              <a:rPr lang="en-US" dirty="0" smtClean="0"/>
              <a:t>Polio outreach campaigns</a:t>
            </a:r>
          </a:p>
          <a:p>
            <a:pPr lvl="1"/>
            <a:r>
              <a:rPr lang="en-US" dirty="0" smtClean="0"/>
              <a:t>Vaccinators go door to door</a:t>
            </a:r>
          </a:p>
          <a:p>
            <a:r>
              <a:rPr lang="en-US" dirty="0" smtClean="0"/>
              <a:t>Polio surveillance</a:t>
            </a:r>
          </a:p>
          <a:p>
            <a:pPr lvl="1"/>
            <a:r>
              <a:rPr lang="en-US" dirty="0" smtClean="0"/>
              <a:t>Tracking cases of Acute Flaccid Paralysis (AFP)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http://upload.wikimedia.org/wikipedia/commons/b/b8/Polio_vaccine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96" y="1"/>
            <a:ext cx="94240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assets.rand.org/blog/2014/06/an-outbreak-of-outbreaks/jcr:content/par/teaser.aspectfit.0x1200.jpg/1402523861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22463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Immunization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 Device tracks workers</a:t>
            </a:r>
          </a:p>
          <a:p>
            <a:pPr lvl="1"/>
            <a:r>
              <a:rPr lang="en-US" dirty="0" smtClean="0"/>
              <a:t>Separate GPS tracking device</a:t>
            </a:r>
          </a:p>
          <a:p>
            <a:pPr lvl="1"/>
            <a:r>
              <a:rPr lang="en-US" dirty="0" smtClean="0"/>
              <a:t>Android phone with GPS application</a:t>
            </a:r>
          </a:p>
          <a:p>
            <a:pPr lvl="1"/>
            <a:r>
              <a:rPr lang="en-US" dirty="0" smtClean="0"/>
              <a:t>Data capture application recording locations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/>
          <a:stretch/>
        </p:blipFill>
        <p:spPr bwMode="auto">
          <a:xfrm>
            <a:off x="7924800" y="1371600"/>
            <a:ext cx="902265" cy="15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hone with Data Collection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352800" cy="18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ccine Team Using Tracking De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32" y="4114800"/>
            <a:ext cx="3352800" cy="18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micro plans based on satellite imagery</a:t>
            </a:r>
          </a:p>
          <a:p>
            <a:r>
              <a:rPr lang="en-US" dirty="0" smtClean="0"/>
              <a:t>Record </a:t>
            </a:r>
            <a:r>
              <a:rPr lang="en-US" dirty="0"/>
              <a:t>routes of workers</a:t>
            </a:r>
          </a:p>
          <a:p>
            <a:r>
              <a:rPr lang="en-US" dirty="0"/>
              <a:t>Compare with satellite imagery to estimate coverage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Dundubus Hand Drawn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" y="228600"/>
            <a:ext cx="2262187" cy="12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ccine Delivery Team Looks a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4804502"/>
            <a:ext cx="2497667" cy="14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ry Used to Identify Settlement Loc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218203" cy="12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ashboard Showing Tracking Results for Settlem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83223"/>
            <a:ext cx="2362200" cy="13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0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20630</TotalTime>
  <Words>1197</Words>
  <Application>Microsoft Office PowerPoint</Application>
  <PresentationFormat>On-screen Show (4:3)</PresentationFormat>
  <Paragraphs>326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Computing and Global Health Lecture 8  Health Worker Support</vt:lpstr>
      <vt:lpstr>Today’s topics</vt:lpstr>
      <vt:lpstr>Readings and Assignments</vt:lpstr>
      <vt:lpstr>Community Health Workers</vt:lpstr>
      <vt:lpstr>Worker tracking</vt:lpstr>
      <vt:lpstr>Polio</vt:lpstr>
      <vt:lpstr>Polio Immunization Campaigns</vt:lpstr>
      <vt:lpstr>Tracking Immunization workers</vt:lpstr>
      <vt:lpstr>Nigeria</vt:lpstr>
      <vt:lpstr>Health worker tracking</vt:lpstr>
      <vt:lpstr>Health worker work lists</vt:lpstr>
      <vt:lpstr>Health worker reminders</vt:lpstr>
      <vt:lpstr>Health worker feedback systems</vt:lpstr>
      <vt:lpstr>Health worker support tools</vt:lpstr>
      <vt:lpstr>D-Tree</vt:lpstr>
      <vt:lpstr>Commcare</vt:lpstr>
      <vt:lpstr>Commcare TB Referrals</vt:lpstr>
      <vt:lpstr>Commcare deployments</vt:lpstr>
      <vt:lpstr>Commcare Deployments</vt:lpstr>
      <vt:lpstr>Dimagi</vt:lpstr>
      <vt:lpstr>Mobile midwife project</vt:lpstr>
      <vt:lpstr>Project background</vt:lpstr>
      <vt:lpstr>Formative Work</vt:lpstr>
      <vt:lpstr>Application Design</vt:lpstr>
      <vt:lpstr>Deployment</vt:lpstr>
      <vt:lpstr>Results</vt:lpstr>
      <vt:lpstr>DHIS2 Mobile</vt:lpstr>
      <vt:lpstr>Global health and Security and Privacy</vt:lpstr>
      <vt:lpstr>Disclaimers</vt:lpstr>
      <vt:lpstr>Background – Burden of disease and health domains</vt:lpstr>
      <vt:lpstr>Health Systems</vt:lpstr>
      <vt:lpstr>Infrastructure Electricity, Internet, Cell phone</vt:lpstr>
      <vt:lpstr>Privacy </vt:lpstr>
      <vt:lpstr>Stigma</vt:lpstr>
      <vt:lpstr>ICT Applications</vt:lpstr>
      <vt:lpstr>Processes</vt:lpstr>
      <vt:lpstr>Other issues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477</cp:revision>
  <dcterms:created xsi:type="dcterms:W3CDTF">2006-08-16T00:00:00Z</dcterms:created>
  <dcterms:modified xsi:type="dcterms:W3CDTF">2015-02-25T20:15:47Z</dcterms:modified>
</cp:coreProperties>
</file>